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2"/>
    <p:sldId id="257" r:id="rId3"/>
    <p:sldId id="262" r:id="rId4"/>
    <p:sldId id="259" r:id="rId5"/>
    <p:sldId id="260" r:id="rId6"/>
    <p:sldId id="258" r:id="rId7"/>
    <p:sldId id="261" r:id="rId8"/>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764"/>
    <p:restoredTop sz="94676"/>
  </p:normalViewPr>
  <p:slideViewPr>
    <p:cSldViewPr>
      <p:cViewPr varScale="1">
        <p:scale>
          <a:sx n="103" d="100"/>
          <a:sy n="103" d="100"/>
        </p:scale>
        <p:origin x="208" y="2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9" name="Shape 109"/>
          <p:cNvSpPr>
            <a:spLocks noGrp="1" noRot="1" noChangeAspect="1"/>
          </p:cNvSpPr>
          <p:nvPr>
            <p:ph type="sldImg"/>
          </p:nvPr>
        </p:nvSpPr>
        <p:spPr>
          <a:xfrm>
            <a:off x="1143000" y="685800"/>
            <a:ext cx="4572000" cy="3429000"/>
          </a:xfrm>
          <a:prstGeom prst="rect">
            <a:avLst/>
          </a:prstGeom>
        </p:spPr>
        <p:txBody>
          <a:bodyPr/>
          <a:lstStyle/>
          <a:p>
            <a:endParaRPr/>
          </a:p>
        </p:txBody>
      </p:sp>
      <p:sp>
        <p:nvSpPr>
          <p:cNvPr id="110" name="Shape 110"/>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742414832"/>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Shape 130"/>
          <p:cNvSpPr>
            <a:spLocks noGrp="1" noRot="1" noChangeAspect="1"/>
          </p:cNvSpPr>
          <p:nvPr>
            <p:ph type="sldImg"/>
          </p:nvPr>
        </p:nvSpPr>
        <p:spPr>
          <a:xfrm>
            <a:off x="381000" y="685800"/>
            <a:ext cx="6096000" cy="3429000"/>
          </a:xfrm>
          <a:prstGeom prst="rect">
            <a:avLst/>
          </a:prstGeom>
        </p:spPr>
        <p:txBody>
          <a:bodyPr/>
          <a:lstStyle/>
          <a:p>
            <a:endParaRPr/>
          </a:p>
        </p:txBody>
      </p:sp>
      <p:sp>
        <p:nvSpPr>
          <p:cNvPr id="131" name="Shape 131"/>
          <p:cNvSpPr>
            <a:spLocks noGrp="1"/>
          </p:cNvSpPr>
          <p:nvPr>
            <p:ph type="body" sz="quarter" idx="1"/>
          </p:nvPr>
        </p:nvSpPr>
        <p:spPr>
          <a:prstGeom prst="rect">
            <a:avLst/>
          </a:prstGeom>
        </p:spPr>
        <p:txBody>
          <a:bodyPr/>
          <a:lstStyle/>
          <a:p>
            <a:r>
              <a:t>With the proliferation of online recipe sites, it is increasingly difficult for people who want to cook to choose recipes among an ocean of recipe websites and quickly find a menu that suits both their taste and cooking style. To solve this problem while seize the opportunity, we initialized a Web?, which not only aggregate online recipes from multiple sources, but also recommend recipes to users based on their preferences.  </a:t>
            </a:r>
            <a:r>
              <a:rPr u="sng"/>
              <a:t>{In the next phrase, we will incorporate data from sensors, which provides information about the ingredients in the fridge (type and the amount of ingredients), to provide users with more accurate and personalized recipe recommendation service.}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1" name="Shape 11"/>
          <p:cNvSpPr>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12" name="Shape 12"/>
          <p:cNvSpPr>
            <a:spLocks noGrp="1"/>
          </p:cNvSpPr>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Title and Vertical Text">
    <p:spTree>
      <p:nvGrpSpPr>
        <p:cNvPr id="1" name=""/>
        <p:cNvGrpSpPr/>
        <p:nvPr/>
      </p:nvGrpSpPr>
      <p:grpSpPr>
        <a:xfrm>
          <a:off x="0" y="0"/>
          <a:ext cx="0" cy="0"/>
          <a:chOff x="0" y="0"/>
          <a:chExt cx="0" cy="0"/>
        </a:xfrm>
      </p:grpSpPr>
      <p:sp>
        <p:nvSpPr>
          <p:cNvPr id="92" name="Shape 92"/>
          <p:cNvSpPr>
            <a:spLocks noGrp="1"/>
          </p:cNvSpPr>
          <p:nvPr>
            <p:ph type="title"/>
          </p:nvPr>
        </p:nvSpPr>
        <p:spPr>
          <a:prstGeom prst="rect">
            <a:avLst/>
          </a:prstGeom>
        </p:spPr>
        <p:txBody>
          <a:bodyPr/>
          <a:lstStyle/>
          <a:p>
            <a:r>
              <a:t>Title Text</a:t>
            </a:r>
          </a:p>
        </p:txBody>
      </p:sp>
      <p:sp>
        <p:nvSpPr>
          <p:cNvPr id="93" name="Shape 93"/>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94" name="Shape 9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Vertical Title and Text">
    <p:spTree>
      <p:nvGrpSpPr>
        <p:cNvPr id="1" name=""/>
        <p:cNvGrpSpPr/>
        <p:nvPr/>
      </p:nvGrpSpPr>
      <p:grpSpPr>
        <a:xfrm>
          <a:off x="0" y="0"/>
          <a:ext cx="0" cy="0"/>
          <a:chOff x="0" y="0"/>
          <a:chExt cx="0" cy="0"/>
        </a:xfrm>
      </p:grpSpPr>
      <p:sp>
        <p:nvSpPr>
          <p:cNvPr id="101" name="Shape 101"/>
          <p:cNvSpPr>
            <a:spLocks noGrp="1"/>
          </p:cNvSpPr>
          <p:nvPr>
            <p:ph type="title"/>
          </p:nvPr>
        </p:nvSpPr>
        <p:spPr>
          <a:xfrm>
            <a:off x="8724900" y="365125"/>
            <a:ext cx="2628900" cy="5811838"/>
          </a:xfrm>
          <a:prstGeom prst="rect">
            <a:avLst/>
          </a:prstGeom>
        </p:spPr>
        <p:txBody>
          <a:bodyPr/>
          <a:lstStyle/>
          <a:p>
            <a:r>
              <a:t>Title Text</a:t>
            </a:r>
          </a:p>
        </p:txBody>
      </p:sp>
      <p:sp>
        <p:nvSpPr>
          <p:cNvPr id="102" name="Shape 102"/>
          <p:cNvSpPr>
            <a:spLocks noGrp="1"/>
          </p:cNvSpPr>
          <p:nvPr>
            <p:ph type="body" idx="1"/>
          </p:nvPr>
        </p:nvSpPr>
        <p:spPr>
          <a:xfrm>
            <a:off x="838200" y="365125"/>
            <a:ext cx="7734300" cy="58118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20" name="Shape 20"/>
          <p:cNvSpPr>
            <a:spLocks noGrp="1"/>
          </p:cNvSpPr>
          <p:nvPr>
            <p:ph type="title"/>
          </p:nvPr>
        </p:nvSpPr>
        <p:spPr>
          <a:prstGeom prst="rect">
            <a:avLst/>
          </a:prstGeom>
        </p:spPr>
        <p:txBody>
          <a:bodyPr/>
          <a:lstStyle/>
          <a:p>
            <a:r>
              <a:t>Title Text</a:t>
            </a:r>
          </a:p>
        </p:txBody>
      </p:sp>
      <p:sp>
        <p:nvSpPr>
          <p:cNvPr id="21" name="Shape 21"/>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2" name="Shape 22"/>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Section Header">
    <p:spTree>
      <p:nvGrpSpPr>
        <p:cNvPr id="1" name=""/>
        <p:cNvGrpSpPr/>
        <p:nvPr/>
      </p:nvGrpSpPr>
      <p:grpSpPr>
        <a:xfrm>
          <a:off x="0" y="0"/>
          <a:ext cx="0" cy="0"/>
          <a:chOff x="0" y="0"/>
          <a:chExt cx="0" cy="0"/>
        </a:xfrm>
      </p:grpSpPr>
      <p:sp>
        <p:nvSpPr>
          <p:cNvPr id="29" name="Shape 29"/>
          <p:cNvSpPr>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30" name="Shape 30"/>
          <p:cNvSpPr>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wo Content">
    <p:spTree>
      <p:nvGrpSpPr>
        <p:cNvPr id="1" name=""/>
        <p:cNvGrpSpPr/>
        <p:nvPr/>
      </p:nvGrpSpPr>
      <p:grpSpPr>
        <a:xfrm>
          <a:off x="0" y="0"/>
          <a:ext cx="0" cy="0"/>
          <a:chOff x="0" y="0"/>
          <a:chExt cx="0" cy="0"/>
        </a:xfrm>
      </p:grpSpPr>
      <p:sp>
        <p:nvSpPr>
          <p:cNvPr id="38" name="Shape 38"/>
          <p:cNvSpPr>
            <a:spLocks noGrp="1"/>
          </p:cNvSpPr>
          <p:nvPr>
            <p:ph type="title"/>
          </p:nvPr>
        </p:nvSpPr>
        <p:spPr>
          <a:prstGeom prst="rect">
            <a:avLst/>
          </a:prstGeom>
        </p:spPr>
        <p:txBody>
          <a:bodyPr/>
          <a:lstStyle/>
          <a:p>
            <a:r>
              <a:t>Title Text</a:t>
            </a:r>
          </a:p>
        </p:txBody>
      </p:sp>
      <p:sp>
        <p:nvSpPr>
          <p:cNvPr id="39" name="Shape 39"/>
          <p:cNvSpPr>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0" name="Shape 4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Comparison">
    <p:spTree>
      <p:nvGrpSpPr>
        <p:cNvPr id="1" name=""/>
        <p:cNvGrpSpPr/>
        <p:nvPr/>
      </p:nvGrpSpPr>
      <p:grpSpPr>
        <a:xfrm>
          <a:off x="0" y="0"/>
          <a:ext cx="0" cy="0"/>
          <a:chOff x="0" y="0"/>
          <a:chExt cx="0" cy="0"/>
        </a:xfrm>
      </p:grpSpPr>
      <p:sp>
        <p:nvSpPr>
          <p:cNvPr id="47" name="Shape 47"/>
          <p:cNvSpPr>
            <a:spLocks noGrp="1"/>
          </p:cNvSpPr>
          <p:nvPr>
            <p:ph type="title"/>
          </p:nvPr>
        </p:nvSpPr>
        <p:spPr>
          <a:xfrm>
            <a:off x="839787" y="365125"/>
            <a:ext cx="10515601" cy="1325563"/>
          </a:xfrm>
          <a:prstGeom prst="rect">
            <a:avLst/>
          </a:prstGeom>
        </p:spPr>
        <p:txBody>
          <a:bodyPr/>
          <a:lstStyle/>
          <a:p>
            <a:r>
              <a:t>Title Text</a:t>
            </a:r>
          </a:p>
        </p:txBody>
      </p:sp>
      <p:sp>
        <p:nvSpPr>
          <p:cNvPr id="48" name="Shape 48"/>
          <p:cNvSpPr>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49" name="Shape 49"/>
          <p:cNvSpPr>
            <a:spLocks noGrp="1"/>
          </p:cNvSpPr>
          <p:nvPr>
            <p:ph type="body" sz="quarter" idx="13"/>
          </p:nvPr>
        </p:nvSpPr>
        <p:spPr>
          <a:xfrm>
            <a:off x="6172200" y="1681163"/>
            <a:ext cx="5183188" cy="823913"/>
          </a:xfrm>
          <a:prstGeom prst="rect">
            <a:avLst/>
          </a:prstGeom>
        </p:spPr>
        <p:txBody>
          <a:bodyPr anchor="b"/>
          <a:lstStyle/>
          <a:p>
            <a:pPr marL="0" indent="0">
              <a:buSzTx/>
              <a:buFontTx/>
              <a:buNone/>
              <a:defRPr sz="2400" b="1"/>
            </a:pPr>
            <a:endParaRPr/>
          </a:p>
        </p:txBody>
      </p:sp>
      <p:sp>
        <p:nvSpPr>
          <p:cNvPr id="50" name="Shape 5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57" name="Shape 57"/>
          <p:cNvSpPr>
            <a:spLocks noGrp="1"/>
          </p:cNvSpPr>
          <p:nvPr>
            <p:ph type="title"/>
          </p:nvPr>
        </p:nvSpPr>
        <p:spPr>
          <a:prstGeom prst="rect">
            <a:avLst/>
          </a:prstGeom>
        </p:spPr>
        <p:txBody>
          <a:bodyPr/>
          <a:lstStyle/>
          <a:p>
            <a:r>
              <a:t>Title Text</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65" name="Shape 6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ontent with Caption">
    <p:spTree>
      <p:nvGrpSpPr>
        <p:cNvPr id="1" name=""/>
        <p:cNvGrpSpPr/>
        <p:nvPr/>
      </p:nvGrpSpPr>
      <p:grpSpPr>
        <a:xfrm>
          <a:off x="0" y="0"/>
          <a:ext cx="0" cy="0"/>
          <a:chOff x="0" y="0"/>
          <a:chExt cx="0" cy="0"/>
        </a:xfrm>
      </p:grpSpPr>
      <p:sp>
        <p:nvSpPr>
          <p:cNvPr id="72" name="Shape 72"/>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73" name="Shape 73"/>
          <p:cNvSpPr>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4" name="Shape 74"/>
          <p:cNvSpPr>
            <a:spLocks noGrp="1"/>
          </p:cNvSpPr>
          <p:nvPr>
            <p:ph type="body" sz="quarter" idx="13"/>
          </p:nvPr>
        </p:nvSpPr>
        <p:spPr>
          <a:xfrm>
            <a:off x="839787" y="2057400"/>
            <a:ext cx="3932238" cy="3811588"/>
          </a:xfrm>
          <a:prstGeom prst="rect">
            <a:avLst/>
          </a:prstGeom>
        </p:spPr>
        <p:txBody>
          <a:bodyPr/>
          <a:lstStyle/>
          <a:p>
            <a:pPr marL="0" indent="0">
              <a:buSzTx/>
              <a:buFontTx/>
              <a:buNone/>
              <a:defRPr sz="1600"/>
            </a:pPr>
            <a:endParaRPr/>
          </a:p>
        </p:txBody>
      </p:sp>
      <p:sp>
        <p:nvSpPr>
          <p:cNvPr id="75" name="Shape 7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icture with Caption">
    <p:spTree>
      <p:nvGrpSpPr>
        <p:cNvPr id="1" name=""/>
        <p:cNvGrpSpPr/>
        <p:nvPr/>
      </p:nvGrpSpPr>
      <p:grpSpPr>
        <a:xfrm>
          <a:off x="0" y="0"/>
          <a:ext cx="0" cy="0"/>
          <a:chOff x="0" y="0"/>
          <a:chExt cx="0" cy="0"/>
        </a:xfrm>
      </p:grpSpPr>
      <p:sp>
        <p:nvSpPr>
          <p:cNvPr id="82" name="Shape 82"/>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83" name="Shape 83"/>
          <p:cNvSpPr>
            <a:spLocks noGrp="1"/>
          </p:cNvSpPr>
          <p:nvPr>
            <p:ph type="pic" sz="half" idx="13"/>
          </p:nvPr>
        </p:nvSpPr>
        <p:spPr>
          <a:xfrm>
            <a:off x="5183187" y="987425"/>
            <a:ext cx="6172201" cy="4873625"/>
          </a:xfrm>
          <a:prstGeom prst="rect">
            <a:avLst/>
          </a:prstGeom>
        </p:spPr>
        <p:txBody>
          <a:bodyPr lIns="91439" rIns="91439">
            <a:noAutofit/>
          </a:bodyPr>
          <a:lstStyle/>
          <a:p>
            <a:endParaRPr/>
          </a:p>
        </p:txBody>
      </p:sp>
      <p:sp>
        <p:nvSpPr>
          <p:cNvPr id="84" name="Shape 84"/>
          <p:cNvSpPr>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85" name="Shape 8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838200" y="365125"/>
            <a:ext cx="10515600" cy="1325563"/>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normAutofit/>
          </a:bodyPr>
          <a:lstStyle/>
          <a:p>
            <a:r>
              <a:t>Title Text</a:t>
            </a:r>
          </a:p>
        </p:txBody>
      </p:sp>
      <p:sp>
        <p:nvSpPr>
          <p:cNvPr id="3" name="Shape 3"/>
          <p:cNvSpPr>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11089818" y="6404292"/>
            <a:ext cx="263983" cy="269241"/>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jpe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 name="image1.png" descr="A bowl filled with different types of food on a table&#10;&#10;Description automatically generated"/>
          <p:cNvPicPr>
            <a:picLocks noChangeAspect="1"/>
          </p:cNvPicPr>
          <p:nvPr/>
        </p:nvPicPr>
        <p:blipFill>
          <a:blip r:embed="rId2"/>
          <a:srcRect t="2581" b="9871"/>
          <a:stretch>
            <a:fillRect/>
          </a:stretch>
        </p:blipFill>
        <p:spPr>
          <a:xfrm>
            <a:off x="19" y="10"/>
            <a:ext cx="12191981" cy="6857990"/>
          </a:xfrm>
          <a:prstGeom prst="rect">
            <a:avLst/>
          </a:prstGeom>
          <a:ln w="12700">
            <a:miter lim="400000"/>
          </a:ln>
        </p:spPr>
      </p:pic>
      <p:grpSp>
        <p:nvGrpSpPr>
          <p:cNvPr id="115" name="Group 115"/>
          <p:cNvGrpSpPr/>
          <p:nvPr/>
        </p:nvGrpSpPr>
        <p:grpSpPr>
          <a:xfrm>
            <a:off x="1978343" y="1178718"/>
            <a:ext cx="8558214" cy="4500564"/>
            <a:chOff x="0" y="0"/>
            <a:chExt cx="8558212" cy="4500563"/>
          </a:xfrm>
        </p:grpSpPr>
        <p:sp>
          <p:nvSpPr>
            <p:cNvPr id="113" name="Shape 113"/>
            <p:cNvSpPr/>
            <p:nvPr/>
          </p:nvSpPr>
          <p:spPr>
            <a:xfrm>
              <a:off x="0" y="0"/>
              <a:ext cx="8558212" cy="4500563"/>
            </a:xfrm>
            <a:prstGeom prst="rect">
              <a:avLst/>
            </a:prstGeom>
            <a:solidFill>
              <a:srgbClr val="FFFFFF">
                <a:alpha val="43137"/>
              </a:srgbClr>
            </a:solidFill>
            <a:ln w="12700" cap="flat">
              <a:noFill/>
              <a:miter lim="400000"/>
            </a:ln>
            <a:effectLst/>
          </p:spPr>
          <p:txBody>
            <a:bodyPr wrap="square" lIns="45719" tIns="45719" rIns="45719" bIns="45719" numCol="1" anchor="ctr">
              <a:noAutofit/>
            </a:bodyPr>
            <a:lstStyle/>
            <a:p>
              <a:pPr algn="ctr">
                <a:defRPr sz="3600" b="1"/>
              </a:pPr>
              <a:endParaRPr>
                <a:solidFill>
                  <a:schemeClr val="bg1"/>
                </a:solidFill>
                <a:effectLst>
                  <a:glow rad="101600">
                    <a:schemeClr val="tx1">
                      <a:alpha val="60000"/>
                    </a:schemeClr>
                  </a:glow>
                </a:effectLst>
              </a:endParaRPr>
            </a:p>
          </p:txBody>
        </p:sp>
        <p:sp>
          <p:nvSpPr>
            <p:cNvPr id="114" name="Shape 114"/>
            <p:cNvSpPr/>
            <p:nvPr/>
          </p:nvSpPr>
          <p:spPr>
            <a:xfrm>
              <a:off x="0" y="1096121"/>
              <a:ext cx="8558212" cy="230832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defRPr sz="3600" b="1"/>
              </a:pPr>
              <a:r>
                <a:rPr dirty="0">
                  <a:solidFill>
                    <a:schemeClr val="bg1"/>
                  </a:solidFill>
                  <a:effectLst>
                    <a:glow rad="101600">
                      <a:schemeClr val="tx1">
                        <a:alpha val="60000"/>
                      </a:schemeClr>
                    </a:glow>
                  </a:effectLst>
                </a:rPr>
                <a:t>Food Recipes Relational Analysis and Recommendation System</a:t>
              </a:r>
              <a:endParaRPr lang="en-US" dirty="0">
                <a:solidFill>
                  <a:schemeClr val="bg1"/>
                </a:solidFill>
                <a:effectLst>
                  <a:glow rad="101600">
                    <a:schemeClr val="tx1">
                      <a:alpha val="60000"/>
                    </a:schemeClr>
                  </a:glow>
                </a:effectLst>
              </a:endParaRPr>
            </a:p>
            <a:p>
              <a:pPr algn="ctr"/>
              <a:endParaRPr lang="en-US" dirty="0">
                <a:solidFill>
                  <a:schemeClr val="bg1"/>
                </a:solidFill>
                <a:effectLst>
                  <a:glow rad="101600">
                    <a:schemeClr val="tx1">
                      <a:alpha val="60000"/>
                    </a:schemeClr>
                  </a:glow>
                </a:effectLst>
              </a:endParaRPr>
            </a:p>
            <a:p>
              <a:pPr algn="ctr"/>
              <a:r>
                <a:rPr lang="en-US" dirty="0">
                  <a:solidFill>
                    <a:schemeClr val="bg1"/>
                  </a:solidFill>
                  <a:effectLst>
                    <a:glow rad="101600">
                      <a:schemeClr val="tx1">
                        <a:alpha val="60000"/>
                      </a:schemeClr>
                    </a:glow>
                  </a:effectLst>
                </a:rPr>
                <a:t>Koh </a:t>
              </a:r>
              <a:r>
                <a:rPr lang="en-US" dirty="0" err="1">
                  <a:solidFill>
                    <a:schemeClr val="bg1"/>
                  </a:solidFill>
                  <a:effectLst>
                    <a:glow rad="101600">
                      <a:schemeClr val="tx1">
                        <a:alpha val="60000"/>
                      </a:schemeClr>
                    </a:glow>
                  </a:effectLst>
                </a:rPr>
                <a:t>Zhi</a:t>
              </a:r>
              <a:r>
                <a:rPr lang="en-US" dirty="0">
                  <a:solidFill>
                    <a:schemeClr val="bg1"/>
                  </a:solidFill>
                  <a:effectLst>
                    <a:glow rad="101600">
                      <a:schemeClr val="tx1">
                        <a:alpha val="60000"/>
                      </a:schemeClr>
                    </a:glow>
                  </a:effectLst>
                </a:rPr>
                <a:t> Rong Chester</a:t>
              </a:r>
            </a:p>
            <a:p>
              <a:pPr algn="ctr"/>
              <a:r>
                <a:rPr lang="en-US" dirty="0">
                  <a:solidFill>
                    <a:schemeClr val="bg1"/>
                  </a:solidFill>
                  <a:effectLst>
                    <a:glow rad="101600">
                      <a:schemeClr val="tx1">
                        <a:alpha val="60000"/>
                      </a:schemeClr>
                    </a:glow>
                  </a:effectLst>
                </a:rPr>
                <a:t>Low Jia Sheng Nelson</a:t>
              </a:r>
              <a:r>
                <a:rPr lang="en-US" altLang="zh-CN" dirty="0">
                  <a:solidFill>
                    <a:schemeClr val="bg1"/>
                  </a:solidFill>
                  <a:effectLst>
                    <a:glow rad="101600">
                      <a:schemeClr val="tx1">
                        <a:alpha val="60000"/>
                      </a:schemeClr>
                    </a:glow>
                  </a:effectLst>
                </a:rPr>
                <a:t>,</a:t>
              </a:r>
              <a:r>
                <a:rPr lang="zh-CN" altLang="en-US" dirty="0">
                  <a:solidFill>
                    <a:schemeClr val="bg1"/>
                  </a:solidFill>
                  <a:effectLst>
                    <a:glow rad="101600">
                      <a:schemeClr val="tx1">
                        <a:alpha val="60000"/>
                      </a:schemeClr>
                    </a:glow>
                  </a:effectLst>
                </a:rPr>
                <a:t> </a:t>
              </a:r>
              <a:r>
                <a:rPr lang="en-US" dirty="0">
                  <a:solidFill>
                    <a:schemeClr val="bg1"/>
                  </a:solidFill>
                  <a:effectLst>
                    <a:glow rad="101600">
                      <a:schemeClr val="tx1">
                        <a:alpha val="60000"/>
                      </a:schemeClr>
                    </a:glow>
                  </a:effectLst>
                </a:rPr>
                <a:t>Ong Kian </a:t>
              </a:r>
              <a:r>
                <a:rPr lang="en-US" dirty="0" err="1">
                  <a:solidFill>
                    <a:schemeClr val="bg1"/>
                  </a:solidFill>
                  <a:effectLst>
                    <a:glow rad="101600">
                      <a:schemeClr val="tx1">
                        <a:alpha val="60000"/>
                      </a:schemeClr>
                    </a:glow>
                  </a:effectLst>
                </a:rPr>
                <a:t>Eng</a:t>
              </a:r>
              <a:endParaRPr lang="en-US" dirty="0">
                <a:solidFill>
                  <a:schemeClr val="bg1"/>
                </a:solidFill>
                <a:effectLst>
                  <a:glow rad="101600">
                    <a:schemeClr val="tx1">
                      <a:alpha val="60000"/>
                    </a:schemeClr>
                  </a:glow>
                </a:effectLst>
              </a:endParaRPr>
            </a:p>
            <a:p>
              <a:pPr algn="ctr"/>
              <a:r>
                <a:rPr lang="en-US" dirty="0">
                  <a:solidFill>
                    <a:schemeClr val="bg1"/>
                  </a:solidFill>
                  <a:effectLst>
                    <a:glow rad="101600">
                      <a:schemeClr val="tx1">
                        <a:alpha val="60000"/>
                      </a:schemeClr>
                    </a:glow>
                  </a:effectLst>
                </a:rPr>
                <a:t>Zhao Zhen</a:t>
              </a:r>
              <a:r>
                <a:rPr lang="en-US" altLang="zh-CN" dirty="0">
                  <a:solidFill>
                    <a:schemeClr val="bg1"/>
                  </a:solidFill>
                  <a:effectLst>
                    <a:glow rad="101600">
                      <a:schemeClr val="tx1">
                        <a:alpha val="60000"/>
                      </a:schemeClr>
                    </a:glow>
                  </a:effectLst>
                </a:rPr>
                <a:t>,</a:t>
              </a:r>
              <a:r>
                <a:rPr lang="zh-CN" altLang="en-US" dirty="0">
                  <a:solidFill>
                    <a:schemeClr val="bg1"/>
                  </a:solidFill>
                  <a:effectLst>
                    <a:glow rad="101600">
                      <a:schemeClr val="tx1">
                        <a:alpha val="60000"/>
                      </a:schemeClr>
                    </a:glow>
                  </a:effectLst>
                </a:rPr>
                <a:t> </a:t>
              </a:r>
              <a:r>
                <a:rPr lang="en-US" dirty="0">
                  <a:solidFill>
                    <a:schemeClr val="bg1"/>
                  </a:solidFill>
                  <a:effectLst>
                    <a:glow rad="101600">
                      <a:schemeClr val="tx1">
                        <a:alpha val="60000"/>
                      </a:schemeClr>
                    </a:glow>
                  </a:effectLst>
                </a:rPr>
                <a:t>Zhou </a:t>
              </a:r>
              <a:r>
                <a:rPr lang="en-US" dirty="0" err="1">
                  <a:solidFill>
                    <a:schemeClr val="bg1"/>
                  </a:solidFill>
                  <a:effectLst>
                    <a:glow rad="101600">
                      <a:schemeClr val="tx1">
                        <a:alpha val="60000"/>
                      </a:schemeClr>
                    </a:glow>
                  </a:effectLst>
                </a:rPr>
                <a:t>Jingyu</a:t>
              </a:r>
              <a:endParaRPr lang="en-US" dirty="0">
                <a:solidFill>
                  <a:schemeClr val="bg1"/>
                </a:solidFill>
                <a:effectLst>
                  <a:glow rad="101600">
                    <a:schemeClr val="tx1">
                      <a:alpha val="60000"/>
                    </a:schemeClr>
                  </a:glow>
                </a:effectLst>
              </a:endParaRP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9" name="Group 119"/>
          <p:cNvGrpSpPr/>
          <p:nvPr/>
        </p:nvGrpSpPr>
        <p:grpSpPr>
          <a:xfrm>
            <a:off x="623392" y="532464"/>
            <a:ext cx="11022298" cy="630996"/>
            <a:chOff x="0" y="0"/>
            <a:chExt cx="11022296" cy="630995"/>
          </a:xfrm>
        </p:grpSpPr>
        <p:sp>
          <p:nvSpPr>
            <p:cNvPr id="117" name="Shape 117"/>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118" name="Shape 118"/>
            <p:cNvSpPr/>
            <p:nvPr/>
          </p:nvSpPr>
          <p:spPr>
            <a:xfrm>
              <a:off x="-1" y="118114"/>
              <a:ext cx="11022298" cy="39476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t>Problems</a:t>
              </a:r>
            </a:p>
          </p:txBody>
        </p:sp>
      </p:grpSp>
      <p:grpSp>
        <p:nvGrpSpPr>
          <p:cNvPr id="122" name="Group 122"/>
          <p:cNvGrpSpPr/>
          <p:nvPr/>
        </p:nvGrpSpPr>
        <p:grpSpPr>
          <a:xfrm>
            <a:off x="1052513" y="1571587"/>
            <a:ext cx="4686301" cy="358141"/>
            <a:chOff x="17049" y="0"/>
            <a:chExt cx="4686300" cy="358140"/>
          </a:xfrm>
        </p:grpSpPr>
        <p:sp>
          <p:nvSpPr>
            <p:cNvPr id="120" name="Shape 120"/>
            <p:cNvSpPr/>
            <p:nvPr/>
          </p:nvSpPr>
          <p:spPr>
            <a:xfrm>
              <a:off x="17049" y="177005"/>
              <a:ext cx="4686301" cy="7654"/>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121" name="Shape 121"/>
            <p:cNvSpPr/>
            <p:nvPr/>
          </p:nvSpPr>
          <p:spPr>
            <a:xfrm>
              <a:off x="1600983" y="0"/>
              <a:ext cx="1149742" cy="358140"/>
            </a:xfrm>
            <a:prstGeom prst="rect">
              <a:avLst/>
            </a:prstGeom>
            <a:solidFill>
              <a:srgbClr val="FFFFFF"/>
            </a:solid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spAutoFit/>
            </a:bodyPr>
            <a:lstStyle>
              <a:lvl1pPr>
                <a:defRPr b="1" i="1">
                  <a:latin typeface="Trebuchet MS"/>
                  <a:ea typeface="Trebuchet MS"/>
                  <a:cs typeface="Trebuchet MS"/>
                  <a:sym typeface="Trebuchet MS"/>
                </a:defRPr>
              </a:lvl1pPr>
            </a:lstStyle>
            <a:p>
              <a:r>
                <a:t>Business</a:t>
              </a:r>
            </a:p>
          </p:txBody>
        </p:sp>
      </p:grpSp>
      <p:grpSp>
        <p:nvGrpSpPr>
          <p:cNvPr id="125" name="Group 125"/>
          <p:cNvGrpSpPr/>
          <p:nvPr/>
        </p:nvGrpSpPr>
        <p:grpSpPr>
          <a:xfrm>
            <a:off x="6538912" y="1549631"/>
            <a:ext cx="5000625" cy="369330"/>
            <a:chOff x="17049" y="0"/>
            <a:chExt cx="5000624" cy="369329"/>
          </a:xfrm>
        </p:grpSpPr>
        <p:sp>
          <p:nvSpPr>
            <p:cNvPr id="123" name="Shape 123"/>
            <p:cNvSpPr/>
            <p:nvPr/>
          </p:nvSpPr>
          <p:spPr>
            <a:xfrm>
              <a:off x="17049" y="192341"/>
              <a:ext cx="5000624" cy="7654"/>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124" name="Shape 124"/>
            <p:cNvSpPr/>
            <p:nvPr/>
          </p:nvSpPr>
          <p:spPr>
            <a:xfrm>
              <a:off x="2027805" y="0"/>
              <a:ext cx="1218740" cy="369329"/>
            </a:xfrm>
            <a:prstGeom prst="rect">
              <a:avLst/>
            </a:prstGeom>
            <a:solidFill>
              <a:srgbClr val="FFFFFF"/>
            </a:solid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spAutoFit/>
            </a:bodyPr>
            <a:lstStyle>
              <a:lvl1pPr>
                <a:defRPr b="1" i="1">
                  <a:latin typeface="Trebuchet MS"/>
                  <a:ea typeface="Trebuchet MS"/>
                  <a:cs typeface="Trebuchet MS"/>
                  <a:sym typeface="Trebuchet MS"/>
                </a:defRPr>
              </a:lvl1pPr>
            </a:lstStyle>
            <a:p>
              <a:r>
                <a:rPr dirty="0"/>
                <a:t>Technical</a:t>
              </a:r>
            </a:p>
          </p:txBody>
        </p:sp>
      </p:grpSp>
      <p:sp>
        <p:nvSpPr>
          <p:cNvPr id="126" name="Shape 126"/>
          <p:cNvSpPr/>
          <p:nvPr/>
        </p:nvSpPr>
        <p:spPr>
          <a:xfrm>
            <a:off x="866777" y="1940920"/>
            <a:ext cx="5229224" cy="46253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285750" indent="-285750">
              <a:buSzPct val="100000"/>
              <a:buFont typeface="Arial"/>
              <a:buChar char="•"/>
            </a:pPr>
            <a:r>
              <a:t>Business Case</a:t>
            </a:r>
          </a:p>
          <a:p>
            <a:pPr marL="800100" lvl="1" indent="-342900">
              <a:buSzPct val="100000"/>
              <a:buAutoNum type="arabicPeriod"/>
              <a:defRPr b="1"/>
            </a:pPr>
            <a:r>
              <a:t>Large volume and variety of recipes</a:t>
            </a:r>
            <a:r>
              <a:rPr b="0"/>
              <a:t> from various</a:t>
            </a:r>
            <a:r>
              <a:t> </a:t>
            </a:r>
            <a:r>
              <a:rPr b="0"/>
              <a:t>websites </a:t>
            </a:r>
            <a:br>
              <a:rPr b="0"/>
            </a:br>
            <a:r>
              <a:rPr b="0">
                <a:latin typeface="Wingdings"/>
                <a:ea typeface="Wingdings"/>
                <a:cs typeface="Wingdings"/>
                <a:sym typeface="Wingdings"/>
              </a:rPr>
              <a:t></a:t>
            </a:r>
            <a:r>
              <a:rPr b="0"/>
              <a:t> Difficult to quickly find suitable menu (based on taste and cooking style). </a:t>
            </a:r>
          </a:p>
          <a:p>
            <a:pPr marL="800100" lvl="1" indent="-342900">
              <a:buSzPct val="100000"/>
              <a:buAutoNum type="arabicPeriod"/>
              <a:defRPr b="1"/>
            </a:pPr>
            <a:r>
              <a:t>Consolidate online recipes </a:t>
            </a:r>
            <a:r>
              <a:rPr b="0"/>
              <a:t>to recommend suitable recipes for users</a:t>
            </a:r>
          </a:p>
          <a:p>
            <a:pPr marL="800100" lvl="1" indent="-342900">
              <a:buSzPct val="100000"/>
              <a:buAutoNum type="arabicPeriod"/>
              <a:defRPr b="1"/>
            </a:pPr>
            <a:r>
              <a:t>Integrate data </a:t>
            </a:r>
            <a:r>
              <a:rPr b="0"/>
              <a:t>from </a:t>
            </a:r>
            <a:r>
              <a:t>IoT sensors </a:t>
            </a:r>
            <a:r>
              <a:rPr b="0"/>
              <a:t>(e.g. currently available ingredients in fridge) </a:t>
            </a:r>
          </a:p>
          <a:p>
            <a:pPr marL="800100" lvl="1" indent="-342900">
              <a:buSzPct val="100000"/>
              <a:buAutoNum type="arabicPeriod"/>
            </a:pPr>
            <a:r>
              <a:t>Provide </a:t>
            </a:r>
            <a:r>
              <a:rPr u="sng"/>
              <a:t>more accurate and personalized recipe recommendation leveraging on graphs</a:t>
            </a:r>
          </a:p>
          <a:p>
            <a:pPr lvl="1">
              <a:defRPr u="sng"/>
            </a:pPr>
            <a:endParaRPr u="sng"/>
          </a:p>
          <a:p>
            <a:pPr marL="285750" indent="-285750">
              <a:buSzPct val="100000"/>
              <a:buFont typeface="Arial"/>
              <a:buChar char="•"/>
            </a:pPr>
            <a:r>
              <a:t>Target Audience</a:t>
            </a:r>
          </a:p>
          <a:p>
            <a:pPr lvl="1"/>
            <a:r>
              <a:t>Ideal for people who wish to cook, especially for those searching for recipes that cater their preference.</a:t>
            </a:r>
          </a:p>
        </p:txBody>
      </p:sp>
      <p:sp>
        <p:nvSpPr>
          <p:cNvPr id="127" name="Shape 127"/>
          <p:cNvSpPr/>
          <p:nvPr/>
        </p:nvSpPr>
        <p:spPr>
          <a:xfrm>
            <a:off x="7043852" y="3891603"/>
            <a:ext cx="4500447" cy="1754326"/>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285750" indent="-285750">
              <a:buSzPct val="100000"/>
              <a:buFont typeface="Arial"/>
              <a:buChar char="•"/>
            </a:pPr>
            <a:r>
              <a:rPr dirty="0"/>
              <a:t>Volume: More </a:t>
            </a:r>
            <a:r>
              <a:t>than </a:t>
            </a:r>
            <a:r>
              <a:rPr lang="en-US"/>
              <a:t>250,0</a:t>
            </a:r>
            <a:r>
              <a:rPr dirty="0"/>
              <a:t>00 recipes</a:t>
            </a:r>
          </a:p>
          <a:p>
            <a:pPr marL="285750" indent="-285750">
              <a:buSzPct val="100000"/>
              <a:buFont typeface="Arial"/>
              <a:buChar char="•"/>
            </a:pPr>
            <a:r>
              <a:rPr dirty="0"/>
              <a:t>Velocity: Batch Processing</a:t>
            </a:r>
          </a:p>
          <a:p>
            <a:pPr marL="285750" indent="-285750">
              <a:buSzPct val="100000"/>
              <a:buFont typeface="Arial"/>
              <a:buChar char="•"/>
            </a:pPr>
            <a:r>
              <a:rPr dirty="0"/>
              <a:t>Varity: Unstructured data &amp; graph data</a:t>
            </a:r>
          </a:p>
          <a:p>
            <a:pPr marL="285750" indent="-285750">
              <a:buSzPct val="100000"/>
              <a:buFont typeface="Arial"/>
              <a:buChar char="•"/>
            </a:pPr>
            <a:r>
              <a:rPr dirty="0"/>
              <a:t>Value: Recommendation</a:t>
            </a:r>
          </a:p>
          <a:p>
            <a:pPr marL="285750" indent="-285750">
              <a:buSzPct val="100000"/>
              <a:buFont typeface="Arial"/>
              <a:buChar char="•"/>
            </a:pPr>
            <a:r>
              <a:rPr dirty="0"/>
              <a:t>Variability: changing data once a week</a:t>
            </a:r>
          </a:p>
          <a:p>
            <a:pPr marL="285750" indent="-285750">
              <a:buSzPct val="100000"/>
              <a:buFont typeface="Arial"/>
              <a:buChar char="•"/>
            </a:pPr>
            <a:r>
              <a:rPr dirty="0"/>
              <a:t>Veracity: Availability</a:t>
            </a:r>
          </a:p>
        </p:txBody>
      </p:sp>
      <p:pic>
        <p:nvPicPr>
          <p:cNvPr id="128" name="image2.png"/>
          <p:cNvPicPr>
            <a:picLocks noChangeAspect="1"/>
          </p:cNvPicPr>
          <p:nvPr/>
        </p:nvPicPr>
        <p:blipFill>
          <a:blip r:embed="rId3"/>
          <a:stretch>
            <a:fillRect/>
          </a:stretch>
        </p:blipFill>
        <p:spPr>
          <a:xfrm>
            <a:off x="6925675" y="2249596"/>
            <a:ext cx="2113548" cy="1142046"/>
          </a:xfrm>
          <a:prstGeom prst="rect">
            <a:avLst/>
          </a:prstGeom>
          <a:ln w="12700">
            <a:miter lim="400000"/>
          </a:ln>
        </p:spPr>
      </p:pic>
      <p:pic>
        <p:nvPicPr>
          <p:cNvPr id="129" name="image3.png"/>
          <p:cNvPicPr>
            <a:picLocks noChangeAspect="1"/>
          </p:cNvPicPr>
          <p:nvPr/>
        </p:nvPicPr>
        <p:blipFill>
          <a:blip r:embed="rId4"/>
          <a:stretch>
            <a:fillRect/>
          </a:stretch>
        </p:blipFill>
        <p:spPr>
          <a:xfrm>
            <a:off x="9295668" y="2305137"/>
            <a:ext cx="2113548" cy="1123863"/>
          </a:xfrm>
          <a:prstGeom prst="rect">
            <a:avLst/>
          </a:prstGeom>
          <a:ln w="12700">
            <a:miter lim="400000"/>
          </a:ln>
        </p:spPr>
      </p:pic>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24076B-FFC5-FD48-9567-12390F397E32}"/>
              </a:ext>
            </a:extLst>
          </p:cNvPr>
          <p:cNvPicPr>
            <a:picLocks noChangeAspect="1"/>
          </p:cNvPicPr>
          <p:nvPr/>
        </p:nvPicPr>
        <p:blipFill>
          <a:blip r:embed="rId2"/>
          <a:stretch>
            <a:fillRect/>
          </a:stretch>
        </p:blipFill>
        <p:spPr>
          <a:xfrm>
            <a:off x="2558845" y="1556792"/>
            <a:ext cx="9369803" cy="4910490"/>
          </a:xfrm>
          <a:prstGeom prst="rect">
            <a:avLst/>
          </a:prstGeom>
        </p:spPr>
      </p:pic>
      <p:grpSp>
        <p:nvGrpSpPr>
          <p:cNvPr id="5" name="Group 119">
            <a:extLst>
              <a:ext uri="{FF2B5EF4-FFF2-40B4-BE49-F238E27FC236}">
                <a16:creationId xmlns:a16="http://schemas.microsoft.com/office/drawing/2014/main" id="{C036B60C-2469-8045-A094-0D9D5F73C281}"/>
              </a:ext>
            </a:extLst>
          </p:cNvPr>
          <p:cNvGrpSpPr/>
          <p:nvPr/>
        </p:nvGrpSpPr>
        <p:grpSpPr>
          <a:xfrm>
            <a:off x="690324" y="709771"/>
            <a:ext cx="11022300" cy="630997"/>
            <a:chOff x="-1" y="0"/>
            <a:chExt cx="11022298" cy="630996"/>
          </a:xfrm>
        </p:grpSpPr>
        <p:sp>
          <p:nvSpPr>
            <p:cNvPr id="6" name="Shape 117">
              <a:extLst>
                <a:ext uri="{FF2B5EF4-FFF2-40B4-BE49-F238E27FC236}">
                  <a16:creationId xmlns:a16="http://schemas.microsoft.com/office/drawing/2014/main" id="{232069E3-08DC-3A41-8C41-B9E3A897610C}"/>
                </a:ext>
              </a:extLst>
            </p:cNvPr>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7" name="Shape 118">
              <a:extLst>
                <a:ext uri="{FF2B5EF4-FFF2-40B4-BE49-F238E27FC236}">
                  <a16:creationId xmlns:a16="http://schemas.microsoft.com/office/drawing/2014/main" id="{35DAFFA1-8839-6442-8C75-BFFB936A01EE}"/>
                </a:ext>
              </a:extLst>
            </p:cNvPr>
            <p:cNvSpPr/>
            <p:nvPr/>
          </p:nvSpPr>
          <p:spPr>
            <a:xfrm>
              <a:off x="-1" y="100055"/>
              <a:ext cx="11022298" cy="43088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rPr lang="en-US" altLang="zh-CN" dirty="0"/>
                <a:t>IOT</a:t>
              </a:r>
              <a:endParaRPr dirty="0"/>
            </a:p>
          </p:txBody>
        </p:sp>
      </p:grpSp>
      <p:sp>
        <p:nvSpPr>
          <p:cNvPr id="14" name="Rectangle 13">
            <a:extLst>
              <a:ext uri="{FF2B5EF4-FFF2-40B4-BE49-F238E27FC236}">
                <a16:creationId xmlns:a16="http://schemas.microsoft.com/office/drawing/2014/main" id="{CF58A0A2-9C77-7247-9700-1FA52C8BF23E}"/>
              </a:ext>
            </a:extLst>
          </p:cNvPr>
          <p:cNvSpPr/>
          <p:nvPr/>
        </p:nvSpPr>
        <p:spPr>
          <a:xfrm>
            <a:off x="738888" y="5670046"/>
            <a:ext cx="151724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Calibri"/>
              </a:rPr>
              <a:t>Smart</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Fridge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5" name="Rectangle 14">
            <a:extLst>
              <a:ext uri="{FF2B5EF4-FFF2-40B4-BE49-F238E27FC236}">
                <a16:creationId xmlns:a16="http://schemas.microsoft.com/office/drawing/2014/main" id="{235FE66D-AC18-B844-8A01-9906EAC0FD65}"/>
              </a:ext>
            </a:extLst>
          </p:cNvPr>
          <p:cNvSpPr/>
          <p:nvPr/>
        </p:nvSpPr>
        <p:spPr>
          <a:xfrm>
            <a:off x="738888" y="5013176"/>
            <a:ext cx="166853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a:ln>
                  <a:noFill/>
                </a:ln>
                <a:solidFill>
                  <a:srgbClr val="000000"/>
                </a:solidFill>
                <a:effectLst/>
                <a:uFillTx/>
                <a:latin typeface="+mn-lt"/>
                <a:ea typeface="+mn-ea"/>
                <a:cs typeface="+mn-cs"/>
                <a:sym typeface="Calibri"/>
              </a:rPr>
              <a:t>Wifi</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Connection</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6" name="Rectangle 15">
            <a:extLst>
              <a:ext uri="{FF2B5EF4-FFF2-40B4-BE49-F238E27FC236}">
                <a16:creationId xmlns:a16="http://schemas.microsoft.com/office/drawing/2014/main" id="{4396FCBF-F4C1-4C44-A2BD-FA71DFA091B0}"/>
              </a:ext>
            </a:extLst>
          </p:cNvPr>
          <p:cNvSpPr/>
          <p:nvPr/>
        </p:nvSpPr>
        <p:spPr>
          <a:xfrm>
            <a:off x="738888" y="4448811"/>
            <a:ext cx="151724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Server</a:t>
            </a:r>
            <a:r>
              <a:rPr lang="zh-CN" altLang="en-US" dirty="0"/>
              <a:t> </a:t>
            </a:r>
            <a:r>
              <a:rPr lang="en-US" altLang="zh-CN" dirty="0"/>
              <a:t>/</a:t>
            </a:r>
            <a:r>
              <a:rPr lang="zh-CN" altLang="en-US" dirty="0"/>
              <a:t> </a:t>
            </a:r>
            <a:r>
              <a:rPr lang="en-US" altLang="zh-CN" dirty="0"/>
              <a:t>Fridge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7" name="Rectangle 16">
            <a:extLst>
              <a:ext uri="{FF2B5EF4-FFF2-40B4-BE49-F238E27FC236}">
                <a16:creationId xmlns:a16="http://schemas.microsoft.com/office/drawing/2014/main" id="{D9CB2D75-E9D1-0F42-BD4B-A676BED87351}"/>
              </a:ext>
            </a:extLst>
          </p:cNvPr>
          <p:cNvSpPr/>
          <p:nvPr/>
        </p:nvSpPr>
        <p:spPr>
          <a:xfrm>
            <a:off x="738888" y="3920468"/>
            <a:ext cx="151724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Calibri"/>
              </a:rPr>
              <a:t>Data</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in</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lang="en-US" altLang="zh-CN" dirty="0"/>
              <a:t>HDFS</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8" name="Rectangle 17">
            <a:extLst>
              <a:ext uri="{FF2B5EF4-FFF2-40B4-BE49-F238E27FC236}">
                <a16:creationId xmlns:a16="http://schemas.microsoft.com/office/drawing/2014/main" id="{9E1EDC83-ED08-884E-ABAD-8D98AC9DF8D0}"/>
              </a:ext>
            </a:extLst>
          </p:cNvPr>
          <p:cNvSpPr/>
          <p:nvPr/>
        </p:nvSpPr>
        <p:spPr>
          <a:xfrm>
            <a:off x="738888" y="3286967"/>
            <a:ext cx="2116752"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Features</a:t>
            </a:r>
            <a:r>
              <a:rPr lang="zh-CN" altLang="en-US" dirty="0"/>
              <a:t> </a:t>
            </a:r>
            <a:r>
              <a:rPr lang="en-US" altLang="zh-CN" dirty="0"/>
              <a:t>Engineering</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9" name="Rectangle 18">
            <a:extLst>
              <a:ext uri="{FF2B5EF4-FFF2-40B4-BE49-F238E27FC236}">
                <a16:creationId xmlns:a16="http://schemas.microsoft.com/office/drawing/2014/main" id="{367E409E-37E4-DD4D-AE52-38432F8F49CD}"/>
              </a:ext>
            </a:extLst>
          </p:cNvPr>
          <p:cNvSpPr/>
          <p:nvPr/>
        </p:nvSpPr>
        <p:spPr>
          <a:xfrm>
            <a:off x="738888" y="2702367"/>
            <a:ext cx="1850464"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Calibri"/>
              </a:rPr>
              <a:t>Recipe</a:t>
            </a:r>
            <a:r>
              <a:rPr kumimoji="0" lang="zh-CN" altLang="en-US" sz="1800" b="0" i="0" u="none" strike="noStrike" cap="none" spc="0" normalizeH="0" baseline="0" dirty="0">
                <a:ln>
                  <a:noFill/>
                </a:ln>
                <a:solidFill>
                  <a:srgbClr val="000000"/>
                </a:solidFill>
                <a:effectLst/>
                <a:uFillTx/>
                <a:latin typeface="+mn-lt"/>
                <a:ea typeface="+mn-ea"/>
                <a:cs typeface="+mn-cs"/>
                <a:sym typeface="Calibri"/>
              </a:rPr>
              <a:t> </a:t>
            </a:r>
            <a:r>
              <a:rPr kumimoji="0" lang="en-US" altLang="zh-CN" sz="1800" b="0" i="0" u="none" strike="noStrike" cap="none" spc="0" normalizeH="0" baseline="0" dirty="0">
                <a:ln>
                  <a:noFill/>
                </a:ln>
                <a:solidFill>
                  <a:srgbClr val="000000"/>
                </a:solidFill>
                <a:effectLst/>
                <a:uFillTx/>
                <a:latin typeface="+mn-lt"/>
                <a:ea typeface="+mn-ea"/>
                <a:cs typeface="+mn-cs"/>
                <a:sym typeface="Calibri"/>
              </a:rPr>
              <a:t>Dashboard</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20" name="Rectangle 19">
            <a:extLst>
              <a:ext uri="{FF2B5EF4-FFF2-40B4-BE49-F238E27FC236}">
                <a16:creationId xmlns:a16="http://schemas.microsoft.com/office/drawing/2014/main" id="{C4B3259E-6047-B24C-BEF3-A90791511496}"/>
              </a:ext>
            </a:extLst>
          </p:cNvPr>
          <p:cNvSpPr/>
          <p:nvPr/>
        </p:nvSpPr>
        <p:spPr>
          <a:xfrm>
            <a:off x="789152" y="2104725"/>
            <a:ext cx="1800200" cy="369330"/>
          </a:xfrm>
          <a:prstGeom prst="rect">
            <a:avLst/>
          </a:prstGeom>
          <a:solidFill>
            <a:srgbClr val="FFFFFF"/>
          </a:solidFill>
          <a:ln w="12700" cap="flat">
            <a:no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Recipe</a:t>
            </a:r>
            <a:r>
              <a:rPr lang="zh-CN" altLang="en-US" dirty="0"/>
              <a:t> </a:t>
            </a:r>
            <a:r>
              <a:rPr lang="en-US" altLang="zh-CN" dirty="0"/>
              <a:t>Websites</a:t>
            </a:r>
            <a:r>
              <a:rPr lang="zh-CN" altLang="en-US" dirty="0"/>
              <a:t> </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329376808"/>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p:nvPr/>
        </p:nvSpPr>
        <p:spPr>
          <a:xfrm>
            <a:off x="6341128" y="2071352"/>
            <a:ext cx="5026071" cy="358141"/>
          </a:xfrm>
          <a:prstGeom prst="rect">
            <a:avLst/>
          </a:prstGeom>
          <a:ln w="12700">
            <a:miter lim="400000"/>
          </a:ln>
          <a:extLst>
            <a:ext uri="{C572A759-6A51-4108-AA02-DFA0A04FC94B}">
              <ma14:wrappingTextBoxFlag xmlns="" xmlns:ma14="http://schemas.microsoft.com/office/mac/drawingml/2011/main" val="1"/>
            </a:ext>
          </a:extLst>
        </p:spPr>
        <p:txBody>
          <a:bodyPr lIns="45719" rIns="45719">
            <a:spAutoFit/>
          </a:bodyPr>
          <a:lstStyle/>
          <a:p>
            <a:pPr marL="285750" indent="-285750">
              <a:buSzPct val="100000"/>
              <a:buFont typeface="Arial"/>
              <a:buChar char="•"/>
            </a:pPr>
            <a:r>
              <a:rPr dirty="0"/>
              <a:t>Derive recipe tags (</a:t>
            </a:r>
            <a:r>
              <a:rPr dirty="0" err="1"/>
              <a:t>eg.</a:t>
            </a:r>
            <a:r>
              <a:rPr dirty="0"/>
              <a:t> seafood/ vegetarian)</a:t>
            </a:r>
          </a:p>
        </p:txBody>
      </p:sp>
      <p:grpSp>
        <p:nvGrpSpPr>
          <p:cNvPr id="194" name="Group 194"/>
          <p:cNvGrpSpPr/>
          <p:nvPr/>
        </p:nvGrpSpPr>
        <p:grpSpPr>
          <a:xfrm>
            <a:off x="4632426" y="2590590"/>
            <a:ext cx="1367687" cy="663346"/>
            <a:chOff x="0" y="0"/>
            <a:chExt cx="1367685" cy="663344"/>
          </a:xfrm>
        </p:grpSpPr>
        <p:sp>
          <p:nvSpPr>
            <p:cNvPr id="192" name="Shape 192"/>
            <p:cNvSpPr/>
            <p:nvPr/>
          </p:nvSpPr>
          <p:spPr>
            <a:xfrm>
              <a:off x="0" y="0"/>
              <a:ext cx="1367686" cy="663345"/>
            </a:xfrm>
            <a:prstGeom prst="wedgeEllipseCallout">
              <a:avLst>
                <a:gd name="adj1" fmla="val -43654"/>
                <a:gd name="adj2" fmla="val 52854"/>
              </a:avLst>
            </a:prstGeom>
            <a:solidFill>
              <a:srgbClr val="FFFFFF"/>
            </a:solidFill>
            <a:ln w="12700" cap="flat">
              <a:solidFill>
                <a:srgbClr val="548235"/>
              </a:solidFill>
              <a:prstDash val="solid"/>
              <a:miter lim="800000"/>
            </a:ln>
            <a:effectLst/>
          </p:spPr>
          <p:txBody>
            <a:bodyPr wrap="square" lIns="45719" tIns="45719" rIns="45719" bIns="45719" numCol="1" anchor="ctr">
              <a:noAutofit/>
            </a:bodyPr>
            <a:lstStyle/>
            <a:p>
              <a:pPr algn="ctr"/>
              <a:endParaRPr/>
            </a:p>
          </p:txBody>
        </p:sp>
        <p:sp>
          <p:nvSpPr>
            <p:cNvPr id="193" name="Shape 193"/>
            <p:cNvSpPr/>
            <p:nvPr/>
          </p:nvSpPr>
          <p:spPr>
            <a:xfrm>
              <a:off x="200293" y="19252"/>
              <a:ext cx="967100" cy="624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rPr dirty="0"/>
                <a:t>Original Data</a:t>
              </a:r>
            </a:p>
          </p:txBody>
        </p:sp>
      </p:grpSp>
      <p:grpSp>
        <p:nvGrpSpPr>
          <p:cNvPr id="197" name="Group 197"/>
          <p:cNvGrpSpPr/>
          <p:nvPr/>
        </p:nvGrpSpPr>
        <p:grpSpPr>
          <a:xfrm>
            <a:off x="1071208" y="5171082"/>
            <a:ext cx="1229364" cy="646333"/>
            <a:chOff x="0" y="0"/>
            <a:chExt cx="1229362" cy="646331"/>
          </a:xfrm>
        </p:grpSpPr>
        <p:sp>
          <p:nvSpPr>
            <p:cNvPr id="195" name="Shape 195"/>
            <p:cNvSpPr/>
            <p:nvPr/>
          </p:nvSpPr>
          <p:spPr>
            <a:xfrm flipH="1">
              <a:off x="0" y="0"/>
              <a:ext cx="1229362" cy="646331"/>
            </a:xfrm>
            <a:prstGeom prst="wedgeEllipseCallout">
              <a:avLst>
                <a:gd name="adj1" fmla="val -43654"/>
                <a:gd name="adj2" fmla="val 52854"/>
              </a:avLst>
            </a:prstGeom>
            <a:solidFill>
              <a:srgbClr val="FFFFFF"/>
            </a:solidFill>
            <a:ln w="12700" cap="flat">
              <a:solidFill>
                <a:srgbClr val="548235"/>
              </a:solidFill>
              <a:prstDash val="solid"/>
              <a:miter lim="800000"/>
            </a:ln>
            <a:effectLst/>
          </p:spPr>
          <p:txBody>
            <a:bodyPr wrap="square" lIns="45719" tIns="45719" rIns="45719" bIns="45719" numCol="1" anchor="ctr">
              <a:noAutofit/>
            </a:bodyPr>
            <a:lstStyle/>
            <a:p>
              <a:pPr algn="ctr"/>
              <a:endParaRPr/>
            </a:p>
          </p:txBody>
        </p:sp>
        <p:sp>
          <p:nvSpPr>
            <p:cNvPr id="196" name="Shape 196"/>
            <p:cNvSpPr/>
            <p:nvPr/>
          </p:nvSpPr>
          <p:spPr>
            <a:xfrm>
              <a:off x="180035" y="2"/>
              <a:ext cx="869292" cy="646327"/>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rPr dirty="0"/>
                <a:t>Clean</a:t>
              </a:r>
              <a:r>
                <a:rPr lang="en-US" dirty="0"/>
                <a:t>ed</a:t>
              </a:r>
              <a:r>
                <a:rPr dirty="0"/>
                <a:t> Data</a:t>
              </a:r>
            </a:p>
          </p:txBody>
        </p:sp>
      </p:grpSp>
      <p:grpSp>
        <p:nvGrpSpPr>
          <p:cNvPr id="200" name="Group 200"/>
          <p:cNvGrpSpPr/>
          <p:nvPr/>
        </p:nvGrpSpPr>
        <p:grpSpPr>
          <a:xfrm>
            <a:off x="6388755" y="1412776"/>
            <a:ext cx="5130000" cy="731764"/>
            <a:chOff x="17049" y="0"/>
            <a:chExt cx="5129998" cy="731762"/>
          </a:xfrm>
        </p:grpSpPr>
        <p:sp>
          <p:nvSpPr>
            <p:cNvPr id="198" name="Shape 198"/>
            <p:cNvSpPr/>
            <p:nvPr/>
          </p:nvSpPr>
          <p:spPr>
            <a:xfrm>
              <a:off x="17049" y="207290"/>
              <a:ext cx="5130000" cy="8972"/>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199" name="Shape 199"/>
            <p:cNvSpPr/>
            <p:nvPr/>
          </p:nvSpPr>
          <p:spPr>
            <a:xfrm>
              <a:off x="1731229" y="0"/>
              <a:ext cx="1579226" cy="731763"/>
            </a:xfrm>
            <a:prstGeom prst="rect">
              <a:avLst/>
            </a:prstGeom>
            <a:solidFill>
              <a:srgbClr val="FFFFFF"/>
            </a:solid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noAutofit/>
            </a:bodyPr>
            <a:lstStyle/>
            <a:p>
              <a:pPr>
                <a:defRPr b="1" i="1">
                  <a:latin typeface="Trebuchet MS"/>
                  <a:ea typeface="Trebuchet MS"/>
                  <a:cs typeface="Trebuchet MS"/>
                  <a:sym typeface="Trebuchet MS"/>
                </a:defRPr>
              </a:pPr>
              <a:r>
                <a:t>Text Feature Engineering</a:t>
              </a:r>
            </a:p>
          </p:txBody>
        </p:sp>
      </p:grpSp>
      <p:grpSp>
        <p:nvGrpSpPr>
          <p:cNvPr id="203" name="Group 203"/>
          <p:cNvGrpSpPr/>
          <p:nvPr/>
        </p:nvGrpSpPr>
        <p:grpSpPr>
          <a:xfrm>
            <a:off x="824801" y="1449633"/>
            <a:ext cx="5130001" cy="314223"/>
            <a:chOff x="17049" y="0"/>
            <a:chExt cx="5130000" cy="314221"/>
          </a:xfrm>
        </p:grpSpPr>
        <p:sp>
          <p:nvSpPr>
            <p:cNvPr id="201" name="Shape 201"/>
            <p:cNvSpPr/>
            <p:nvPr/>
          </p:nvSpPr>
          <p:spPr>
            <a:xfrm>
              <a:off x="17049" y="182408"/>
              <a:ext cx="5130000" cy="6712"/>
            </a:xfrm>
            <a:prstGeom prst="line">
              <a:avLst/>
            </a:prstGeom>
            <a:noFill/>
            <a:ln w="9525" cap="rnd">
              <a:solidFill>
                <a:srgbClr val="666666"/>
              </a:solidFill>
              <a:prstDash val="solid"/>
              <a:round/>
              <a:headEnd type="oval" w="med" len="med"/>
              <a:tailEnd type="oval" w="med" len="med"/>
            </a:ln>
            <a:effectLst/>
          </p:spPr>
          <p:txBody>
            <a:bodyPr wrap="square" lIns="45719" tIns="45719" rIns="45719" bIns="45719" numCol="1" anchor="t">
              <a:noAutofit/>
            </a:bodyPr>
            <a:lstStyle/>
            <a:p>
              <a:endParaRPr/>
            </a:p>
          </p:txBody>
        </p:sp>
        <p:sp>
          <p:nvSpPr>
            <p:cNvPr id="202" name="Shape 202"/>
            <p:cNvSpPr/>
            <p:nvPr/>
          </p:nvSpPr>
          <p:spPr>
            <a:xfrm>
              <a:off x="1798328" y="0"/>
              <a:ext cx="1702616" cy="314221"/>
            </a:xfrm>
            <a:prstGeom prst="rect">
              <a:avLst/>
            </a:prstGeom>
            <a:solidFill>
              <a:srgbClr val="FFFFFF"/>
            </a:solid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noAutofit/>
            </a:bodyPr>
            <a:lstStyle/>
            <a:p>
              <a:pPr>
                <a:defRPr b="1" i="1">
                  <a:latin typeface="Trebuchet MS"/>
                  <a:ea typeface="Trebuchet MS"/>
                  <a:cs typeface="Trebuchet MS"/>
                  <a:sym typeface="Trebuchet MS"/>
                </a:defRPr>
              </a:pPr>
              <a:r>
                <a:rPr dirty="0"/>
                <a:t>Text cleaning  </a:t>
              </a:r>
            </a:p>
          </p:txBody>
        </p:sp>
      </p:grpSp>
      <p:pic>
        <p:nvPicPr>
          <p:cNvPr id="204" name="Screen Shot 2019-11-22 at 8.10.31 PM.png"/>
          <p:cNvPicPr>
            <a:picLocks noChangeAspect="1"/>
          </p:cNvPicPr>
          <p:nvPr/>
        </p:nvPicPr>
        <p:blipFill>
          <a:blip r:embed="rId2"/>
          <a:stretch>
            <a:fillRect/>
          </a:stretch>
        </p:blipFill>
        <p:spPr>
          <a:xfrm>
            <a:off x="7896200" y="4862495"/>
            <a:ext cx="2506544" cy="1590841"/>
          </a:xfrm>
          <a:prstGeom prst="rect">
            <a:avLst/>
          </a:prstGeom>
          <a:ln w="12700">
            <a:miter lim="400000"/>
          </a:ln>
        </p:spPr>
      </p:pic>
      <p:pic>
        <p:nvPicPr>
          <p:cNvPr id="205" name="Screen Shot 2019-11-22 at 8.11.25 PM.png"/>
          <p:cNvPicPr>
            <a:picLocks noChangeAspect="1"/>
          </p:cNvPicPr>
          <p:nvPr/>
        </p:nvPicPr>
        <p:blipFill>
          <a:blip r:embed="rId3"/>
          <a:stretch>
            <a:fillRect/>
          </a:stretch>
        </p:blipFill>
        <p:spPr>
          <a:xfrm>
            <a:off x="6394694" y="2590590"/>
            <a:ext cx="4275365" cy="1615350"/>
          </a:xfrm>
          <a:prstGeom prst="rect">
            <a:avLst/>
          </a:prstGeom>
          <a:ln w="12700">
            <a:miter lim="400000"/>
          </a:ln>
        </p:spPr>
      </p:pic>
      <p:sp>
        <p:nvSpPr>
          <p:cNvPr id="206" name="Shape 206"/>
          <p:cNvSpPr/>
          <p:nvPr/>
        </p:nvSpPr>
        <p:spPr>
          <a:xfrm rot="5400000">
            <a:off x="9011533" y="4400317"/>
            <a:ext cx="296432" cy="209206"/>
          </a:xfrm>
          <a:prstGeom prst="rightArrow">
            <a:avLst>
              <a:gd name="adj1" fmla="val 50000"/>
              <a:gd name="adj2" fmla="val 50000"/>
            </a:avLst>
          </a:prstGeom>
          <a:solidFill>
            <a:srgbClr val="E7E6E6"/>
          </a:solidFill>
          <a:ln w="12700">
            <a:solidFill>
              <a:srgbClr val="1C9369"/>
            </a:solidFill>
            <a:miter/>
          </a:ln>
        </p:spPr>
        <p:txBody>
          <a:bodyPr lIns="45719" rIns="45719" anchor="ctr"/>
          <a:lstStyle/>
          <a:p>
            <a:pPr algn="ctr">
              <a:defRPr>
                <a:solidFill>
                  <a:srgbClr val="FFFFFF"/>
                </a:solidFill>
              </a:defRPr>
            </a:pPr>
            <a:endParaRPr/>
          </a:p>
        </p:txBody>
      </p:sp>
      <p:pic>
        <p:nvPicPr>
          <p:cNvPr id="2" name="图片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4801" y="2096935"/>
            <a:ext cx="3483895" cy="2201628"/>
          </a:xfrm>
          <a:prstGeom prst="rect">
            <a:avLst/>
          </a:prstGeom>
        </p:spPr>
      </p:pic>
      <p:pic>
        <p:nvPicPr>
          <p:cNvPr id="3" name="图片 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57802" y="4577801"/>
            <a:ext cx="3009741" cy="1832894"/>
          </a:xfrm>
          <a:prstGeom prst="rect">
            <a:avLst/>
          </a:prstGeom>
        </p:spPr>
      </p:pic>
      <p:pic>
        <p:nvPicPr>
          <p:cNvPr id="4" name="图片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951765" y="2609842"/>
            <a:ext cx="904875" cy="1467230"/>
          </a:xfrm>
          <a:prstGeom prst="rect">
            <a:avLst/>
          </a:prstGeom>
        </p:spPr>
      </p:pic>
      <p:grpSp>
        <p:nvGrpSpPr>
          <p:cNvPr id="24" name="Group 119">
            <a:extLst>
              <a:ext uri="{FF2B5EF4-FFF2-40B4-BE49-F238E27FC236}">
                <a16:creationId xmlns:a16="http://schemas.microsoft.com/office/drawing/2014/main" id="{99610CB6-5740-2741-AF79-210B21040A36}"/>
              </a:ext>
            </a:extLst>
          </p:cNvPr>
          <p:cNvGrpSpPr/>
          <p:nvPr/>
        </p:nvGrpSpPr>
        <p:grpSpPr>
          <a:xfrm>
            <a:off x="656393" y="637763"/>
            <a:ext cx="11022300" cy="630997"/>
            <a:chOff x="-1" y="0"/>
            <a:chExt cx="11022298" cy="630996"/>
          </a:xfrm>
        </p:grpSpPr>
        <p:sp>
          <p:nvSpPr>
            <p:cNvPr id="25" name="Shape 117">
              <a:extLst>
                <a:ext uri="{FF2B5EF4-FFF2-40B4-BE49-F238E27FC236}">
                  <a16:creationId xmlns:a16="http://schemas.microsoft.com/office/drawing/2014/main" id="{E010156B-C5F9-8647-AD27-F8D42C8FEEC5}"/>
                </a:ext>
              </a:extLst>
            </p:cNvPr>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26" name="Shape 118">
              <a:extLst>
                <a:ext uri="{FF2B5EF4-FFF2-40B4-BE49-F238E27FC236}">
                  <a16:creationId xmlns:a16="http://schemas.microsoft.com/office/drawing/2014/main" id="{71A748B5-C4F8-D945-9C8D-A71098E855E3}"/>
                </a:ext>
              </a:extLst>
            </p:cNvPr>
            <p:cNvSpPr/>
            <p:nvPr/>
          </p:nvSpPr>
          <p:spPr>
            <a:xfrm>
              <a:off x="-1" y="100055"/>
              <a:ext cx="11022298" cy="43088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rPr lang="en-US" altLang="zh-CN" dirty="0"/>
                <a:t>Dataset</a:t>
              </a:r>
              <a:r>
                <a:rPr lang="zh-CN" altLang="en-US" dirty="0"/>
                <a:t> </a:t>
              </a:r>
              <a:r>
                <a:rPr lang="en-US" altLang="zh-CN" dirty="0"/>
                <a:t>Transformation</a:t>
              </a:r>
              <a:endParaRPr dirty="0"/>
            </a:p>
          </p:txBody>
        </p:sp>
      </p:grpSp>
    </p:spTree>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a:spLocks noGrp="1"/>
          </p:cNvSpPr>
          <p:nvPr>
            <p:ph type="body" idx="1"/>
          </p:nvPr>
        </p:nvSpPr>
        <p:spPr>
          <a:xfrm>
            <a:off x="838199" y="2041649"/>
            <a:ext cx="10627897" cy="2971527"/>
          </a:xfrm>
          <a:prstGeom prst="rect">
            <a:avLst/>
          </a:prstGeom>
        </p:spPr>
        <p:txBody>
          <a:bodyPr>
            <a:normAutofit/>
          </a:bodyPr>
          <a:lstStyle/>
          <a:p>
            <a:r>
              <a:rPr sz="2400" dirty="0"/>
              <a:t>Detect community  to recommend</a:t>
            </a:r>
            <a:r>
              <a:rPr lang="en-US" sz="2400" dirty="0"/>
              <a:t> similar category of recipe based on shared ingredients</a:t>
            </a:r>
          </a:p>
          <a:p>
            <a:r>
              <a:rPr lang="en-US" sz="2400" dirty="0"/>
              <a:t>Use </a:t>
            </a:r>
            <a:r>
              <a:rPr lang="en-US" altLang="zh-CN" sz="2400" dirty="0"/>
              <a:t>cases</a:t>
            </a:r>
            <a:r>
              <a:rPr lang="zh-CN" altLang="en-US" sz="2400" dirty="0"/>
              <a:t>：</a:t>
            </a:r>
            <a:endParaRPr lang="en-US" altLang="zh-CN" sz="2400" dirty="0"/>
          </a:p>
          <a:p>
            <a:pPr lvl="1"/>
            <a:r>
              <a:rPr lang="en-US" altLang="zh-CN" sz="2400" dirty="0"/>
              <a:t>Recommend new dishes that uses same ingredients (Explore)</a:t>
            </a:r>
          </a:p>
          <a:p>
            <a:pPr lvl="1"/>
            <a:r>
              <a:rPr lang="en-US" sz="2400" dirty="0"/>
              <a:t>Recommend similar dishes (Enhanced search because keyword search will only return exact keywords but not similar dishes)</a:t>
            </a:r>
          </a:p>
          <a:p>
            <a:r>
              <a:rPr lang="en-US" sz="2400" dirty="0"/>
              <a:t>Assumption: More shared ingredients there are, More similar recipes are</a:t>
            </a:r>
            <a:endParaRPr sz="2400" dirty="0"/>
          </a:p>
        </p:txBody>
      </p:sp>
      <p:grpSp>
        <p:nvGrpSpPr>
          <p:cNvPr id="4" name="Group 119"/>
          <p:cNvGrpSpPr/>
          <p:nvPr/>
        </p:nvGrpSpPr>
        <p:grpSpPr>
          <a:xfrm>
            <a:off x="690324" y="709771"/>
            <a:ext cx="11022300" cy="630997"/>
            <a:chOff x="-1" y="0"/>
            <a:chExt cx="11022298" cy="630996"/>
          </a:xfrm>
        </p:grpSpPr>
        <p:sp>
          <p:nvSpPr>
            <p:cNvPr id="5" name="Shape 117"/>
            <p:cNvSpPr/>
            <p:nvPr/>
          </p:nvSpPr>
          <p:spPr>
            <a:xfrm>
              <a:off x="0" y="0"/>
              <a:ext cx="11022297" cy="630996"/>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defRPr sz="2800" b="1">
                  <a:solidFill>
                    <a:srgbClr val="FFFFFF"/>
                  </a:solidFill>
                  <a:latin typeface="Arial"/>
                  <a:ea typeface="Arial"/>
                  <a:cs typeface="Arial"/>
                  <a:sym typeface="Arial"/>
                </a:defRPr>
              </a:pPr>
              <a:endParaRPr/>
            </a:p>
          </p:txBody>
        </p:sp>
        <p:sp>
          <p:nvSpPr>
            <p:cNvPr id="6" name="Shape 118"/>
            <p:cNvSpPr/>
            <p:nvPr/>
          </p:nvSpPr>
          <p:spPr>
            <a:xfrm>
              <a:off x="-1" y="100055"/>
              <a:ext cx="11022298" cy="43088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2800" b="1">
                  <a:solidFill>
                    <a:srgbClr val="FFFFFF"/>
                  </a:solidFill>
                  <a:latin typeface="Arial"/>
                  <a:ea typeface="Arial"/>
                  <a:cs typeface="Arial"/>
                  <a:sym typeface="Arial"/>
                </a:defRPr>
              </a:lvl1pPr>
            </a:lstStyle>
            <a:p>
              <a:r>
                <a:rPr lang="en-US" dirty="0"/>
                <a:t>Analytics in Graph </a:t>
              </a:r>
              <a:endParaRPr dirty="0"/>
            </a:p>
          </p:txBody>
        </p:sp>
      </p:gr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2" name="Group 182"/>
          <p:cNvGrpSpPr/>
          <p:nvPr/>
        </p:nvGrpSpPr>
        <p:grpSpPr>
          <a:xfrm>
            <a:off x="629324" y="828672"/>
            <a:ext cx="11029279" cy="5767281"/>
            <a:chOff x="853117" y="-2"/>
            <a:chExt cx="11029278" cy="5767279"/>
          </a:xfrm>
        </p:grpSpPr>
        <p:grpSp>
          <p:nvGrpSpPr>
            <p:cNvPr id="172" name="Group 172"/>
            <p:cNvGrpSpPr/>
            <p:nvPr/>
          </p:nvGrpSpPr>
          <p:grpSpPr>
            <a:xfrm>
              <a:off x="853117" y="-2"/>
              <a:ext cx="11029278" cy="5767279"/>
              <a:chOff x="853117" y="-1"/>
              <a:chExt cx="11029277" cy="5767277"/>
            </a:xfrm>
          </p:grpSpPr>
          <p:grpSp>
            <p:nvGrpSpPr>
              <p:cNvPr id="168" name="Group 168"/>
              <p:cNvGrpSpPr/>
              <p:nvPr/>
            </p:nvGrpSpPr>
            <p:grpSpPr>
              <a:xfrm>
                <a:off x="853117" y="-1"/>
                <a:ext cx="11029277" cy="5767277"/>
                <a:chOff x="853117" y="0"/>
                <a:chExt cx="11029276" cy="5767275"/>
              </a:xfrm>
            </p:grpSpPr>
            <p:grpSp>
              <p:nvGrpSpPr>
                <p:cNvPr id="166" name="Group 166"/>
                <p:cNvGrpSpPr/>
                <p:nvPr/>
              </p:nvGrpSpPr>
              <p:grpSpPr>
                <a:xfrm>
                  <a:off x="853117" y="0"/>
                  <a:ext cx="11029276" cy="5767275"/>
                  <a:chOff x="853117" y="0"/>
                  <a:chExt cx="11029275" cy="5767274"/>
                </a:xfrm>
              </p:grpSpPr>
              <p:sp>
                <p:nvSpPr>
                  <p:cNvPr id="133" name="Shape 133"/>
                  <p:cNvSpPr/>
                  <p:nvPr/>
                </p:nvSpPr>
                <p:spPr>
                  <a:xfrm>
                    <a:off x="853117" y="1828553"/>
                    <a:ext cx="11029275" cy="3938721"/>
                  </a:xfrm>
                  <a:prstGeom prst="rect">
                    <a:avLst/>
                  </a:prstGeom>
                  <a:noFill/>
                  <a:ln w="9525" cap="flat">
                    <a:solidFill>
                      <a:srgbClr val="3EAD92"/>
                    </a:solidFill>
                    <a:prstDash val="sysDot"/>
                    <a:round/>
                  </a:ln>
                  <a:effectLst/>
                </p:spPr>
                <p:txBody>
                  <a:bodyPr wrap="square" lIns="45719" tIns="45719" rIns="45719" bIns="45719" numCol="1" anchor="ctr">
                    <a:noAutofit/>
                  </a:bodyPr>
                  <a:lstStyle/>
                  <a:p>
                    <a:pPr algn="ctr">
                      <a:lnSpc>
                        <a:spcPct val="90000"/>
                      </a:lnSpc>
                      <a:spcBef>
                        <a:spcPts val="1000"/>
                      </a:spcBef>
                      <a:defRPr sz="1200">
                        <a:solidFill>
                          <a:srgbClr val="FFFFFF"/>
                        </a:solidFill>
                      </a:defRPr>
                    </a:pPr>
                    <a:endParaRPr/>
                  </a:p>
                </p:txBody>
              </p:sp>
              <p:sp>
                <p:nvSpPr>
                  <p:cNvPr id="134" name="Shape 134"/>
                  <p:cNvSpPr/>
                  <p:nvPr/>
                </p:nvSpPr>
                <p:spPr>
                  <a:xfrm>
                    <a:off x="853117" y="0"/>
                    <a:ext cx="11029275" cy="964912"/>
                  </a:xfrm>
                  <a:prstGeom prst="triangle">
                    <a:avLst/>
                  </a:prstGeom>
                  <a:solidFill>
                    <a:srgbClr val="C9E7CA"/>
                  </a:solidFill>
                  <a:ln w="12700" cap="flat">
                    <a:noFill/>
                    <a:miter lim="400000"/>
                  </a:ln>
                  <a:effectLst/>
                </p:spPr>
                <p:txBody>
                  <a:bodyPr wrap="square" lIns="45719" tIns="45719" rIns="45719" bIns="45719" numCol="1" anchor="ctr">
                    <a:noAutofit/>
                  </a:bodyPr>
                  <a:lstStyle/>
                  <a:p>
                    <a:pPr algn="ctr">
                      <a:lnSpc>
                        <a:spcPct val="90000"/>
                      </a:lnSpc>
                      <a:spcBef>
                        <a:spcPts val="1000"/>
                      </a:spcBef>
                      <a:defRPr sz="2400" b="1">
                        <a:solidFill>
                          <a:srgbClr val="595959"/>
                        </a:solidFill>
                      </a:defRPr>
                    </a:pPr>
                    <a:endParaRPr/>
                  </a:p>
                </p:txBody>
              </p:sp>
              <p:grpSp>
                <p:nvGrpSpPr>
                  <p:cNvPr id="137" name="Group 137"/>
                  <p:cNvGrpSpPr/>
                  <p:nvPr/>
                </p:nvGrpSpPr>
                <p:grpSpPr>
                  <a:xfrm>
                    <a:off x="969333" y="4591416"/>
                    <a:ext cx="2594227" cy="980066"/>
                    <a:chOff x="0" y="0"/>
                    <a:chExt cx="2594225" cy="980064"/>
                  </a:xfrm>
                </p:grpSpPr>
                <p:sp>
                  <p:nvSpPr>
                    <p:cNvPr id="135" name="Shape 135"/>
                    <p:cNvSpPr/>
                    <p:nvPr/>
                  </p:nvSpPr>
                  <p:spPr>
                    <a:xfrm>
                      <a:off x="0" y="0"/>
                      <a:ext cx="2594226" cy="980065"/>
                    </a:xfrm>
                    <a:prstGeom prst="rect">
                      <a:avLst/>
                    </a:prstGeom>
                    <a:solidFill>
                      <a:srgbClr val="197A56">
                        <a:alpha val="67843"/>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a:solidFill>
                            <a:srgbClr val="FFFFFF"/>
                          </a:solidFill>
                        </a:defRPr>
                      </a:pPr>
                      <a:endParaRPr/>
                    </a:p>
                  </p:txBody>
                </p:sp>
                <p:sp>
                  <p:nvSpPr>
                    <p:cNvPr id="136" name="Shape 136"/>
                    <p:cNvSpPr/>
                    <p:nvPr/>
                  </p:nvSpPr>
                  <p:spPr>
                    <a:xfrm>
                      <a:off x="0" y="356682"/>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t>Store as JSON file</a:t>
                      </a:r>
                    </a:p>
                  </p:txBody>
                </p:sp>
              </p:grpSp>
              <p:grpSp>
                <p:nvGrpSpPr>
                  <p:cNvPr id="140" name="Group 140"/>
                  <p:cNvGrpSpPr/>
                  <p:nvPr/>
                </p:nvGrpSpPr>
                <p:grpSpPr>
                  <a:xfrm>
                    <a:off x="3709561" y="2045110"/>
                    <a:ext cx="2594227" cy="2282777"/>
                    <a:chOff x="0" y="0"/>
                    <a:chExt cx="2594225" cy="2282775"/>
                  </a:xfrm>
                </p:grpSpPr>
                <p:sp>
                  <p:nvSpPr>
                    <p:cNvPr id="138" name="Shape 138"/>
                    <p:cNvSpPr/>
                    <p:nvPr/>
                  </p:nvSpPr>
                  <p:spPr>
                    <a:xfrm>
                      <a:off x="0" y="0"/>
                      <a:ext cx="2594226" cy="2282776"/>
                    </a:xfrm>
                    <a:prstGeom prst="rect">
                      <a:avLst/>
                    </a:prstGeom>
                    <a:solidFill>
                      <a:srgbClr val="197A56">
                        <a:alpha val="54118"/>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39" name="Shape 139"/>
                    <p:cNvSpPr/>
                    <p:nvPr/>
                  </p:nvSpPr>
                  <p:spPr>
                    <a:xfrm>
                      <a:off x="0" y="177458"/>
                      <a:ext cx="2594226" cy="192786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sz="2400" b="1"/>
                      </a:pPr>
                      <a:r>
                        <a:t>HDFS</a:t>
                      </a:r>
                      <a:endParaRPr>
                        <a:solidFill>
                          <a:srgbClr val="FFFFFF"/>
                        </a:solidFill>
                      </a:endParaRPr>
                    </a:p>
                    <a:p>
                      <a:pPr algn="ctr">
                        <a:lnSpc>
                          <a:spcPct val="90000"/>
                        </a:lnSpc>
                        <a:spcBef>
                          <a:spcPts val="1000"/>
                        </a:spcBef>
                      </a:pPr>
                      <a:r>
                        <a:t>1. Store raw file for archival</a:t>
                      </a:r>
                      <a:endParaRPr>
                        <a:solidFill>
                          <a:srgbClr val="FFFFFF"/>
                        </a:solidFill>
                      </a:endParaRPr>
                    </a:p>
                    <a:p>
                      <a:pPr algn="ctr">
                        <a:lnSpc>
                          <a:spcPct val="90000"/>
                        </a:lnSpc>
                        <a:spcBef>
                          <a:spcPts val="1000"/>
                        </a:spcBef>
                      </a:pPr>
                      <a:r>
                        <a:t>2. Cleaned data (JSON) for long term storage</a:t>
                      </a:r>
                      <a:endParaRPr sz="2400" b="1"/>
                    </a:p>
                    <a:p>
                      <a:pPr algn="ctr">
                        <a:lnSpc>
                          <a:spcPct val="90000"/>
                        </a:lnSpc>
                        <a:spcBef>
                          <a:spcPts val="1000"/>
                        </a:spcBef>
                      </a:pPr>
                      <a:r>
                        <a:t>(large data storage)</a:t>
                      </a:r>
                    </a:p>
                  </p:txBody>
                </p:sp>
              </p:grpSp>
              <p:grpSp>
                <p:nvGrpSpPr>
                  <p:cNvPr id="143" name="Group 143"/>
                  <p:cNvGrpSpPr/>
                  <p:nvPr/>
                </p:nvGrpSpPr>
                <p:grpSpPr>
                  <a:xfrm>
                    <a:off x="6449788" y="1938063"/>
                    <a:ext cx="2594227" cy="1353821"/>
                    <a:chOff x="0" y="0"/>
                    <a:chExt cx="2594225" cy="1353819"/>
                  </a:xfrm>
                </p:grpSpPr>
                <p:sp>
                  <p:nvSpPr>
                    <p:cNvPr id="141" name="Shape 141"/>
                    <p:cNvSpPr/>
                    <p:nvPr/>
                  </p:nvSpPr>
                  <p:spPr>
                    <a:xfrm>
                      <a:off x="0" y="107047"/>
                      <a:ext cx="2594226" cy="1139726"/>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42" name="Shape 142"/>
                    <p:cNvSpPr/>
                    <p:nvPr/>
                  </p:nvSpPr>
                  <p:spPr>
                    <a:xfrm>
                      <a:off x="0" y="-1"/>
                      <a:ext cx="2594226" cy="135382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rPr dirty="0"/>
                        <a:t>Drill</a:t>
                      </a:r>
                      <a:endParaRPr dirty="0">
                        <a:solidFill>
                          <a:srgbClr val="FFFFFF"/>
                        </a:solidFill>
                      </a:endParaRPr>
                    </a:p>
                    <a:p>
                      <a:pPr algn="ctr">
                        <a:lnSpc>
                          <a:spcPct val="90000"/>
                        </a:lnSpc>
                        <a:spcBef>
                          <a:spcPts val="1000"/>
                        </a:spcBef>
                      </a:pPr>
                      <a:r>
                        <a:rPr dirty="0"/>
                        <a:t>(retrieve all clean JSON files ;  append new records to create database)</a:t>
                      </a:r>
                    </a:p>
                  </p:txBody>
                </p:sp>
              </p:grpSp>
              <p:grpSp>
                <p:nvGrpSpPr>
                  <p:cNvPr id="146" name="Group 146"/>
                  <p:cNvGrpSpPr/>
                  <p:nvPr/>
                </p:nvGrpSpPr>
                <p:grpSpPr>
                  <a:xfrm>
                    <a:off x="969333" y="1186158"/>
                    <a:ext cx="2594227" cy="446604"/>
                    <a:chOff x="0" y="0"/>
                    <a:chExt cx="2594225" cy="446603"/>
                  </a:xfrm>
                </p:grpSpPr>
                <p:sp>
                  <p:nvSpPr>
                    <p:cNvPr id="144" name="Shape 144"/>
                    <p:cNvSpPr/>
                    <p:nvPr/>
                  </p:nvSpPr>
                  <p:spPr>
                    <a:xfrm>
                      <a:off x="0" y="-1"/>
                      <a:ext cx="2594226" cy="446605"/>
                    </a:xfrm>
                    <a:prstGeom prst="rect">
                      <a:avLst/>
                    </a:prstGeom>
                    <a:solidFill>
                      <a:srgbClr val="197A56">
                        <a:alpha val="67843"/>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45" name="Shape 145"/>
                    <p:cNvSpPr/>
                    <p:nvPr/>
                  </p:nvSpPr>
                  <p:spPr>
                    <a:xfrm>
                      <a:off x="0" y="89951"/>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t>Data Source &amp; Ingestion </a:t>
                      </a:r>
                    </a:p>
                  </p:txBody>
                </p:sp>
              </p:grpSp>
              <p:grpSp>
                <p:nvGrpSpPr>
                  <p:cNvPr id="149" name="Group 149"/>
                  <p:cNvGrpSpPr/>
                  <p:nvPr/>
                </p:nvGrpSpPr>
                <p:grpSpPr>
                  <a:xfrm>
                    <a:off x="3709561" y="1186158"/>
                    <a:ext cx="2594227" cy="446604"/>
                    <a:chOff x="0" y="0"/>
                    <a:chExt cx="2594225" cy="446603"/>
                  </a:xfrm>
                </p:grpSpPr>
                <p:sp>
                  <p:nvSpPr>
                    <p:cNvPr id="147" name="Shape 147"/>
                    <p:cNvSpPr/>
                    <p:nvPr/>
                  </p:nvSpPr>
                  <p:spPr>
                    <a:xfrm>
                      <a:off x="0" y="-1"/>
                      <a:ext cx="2594226" cy="446605"/>
                    </a:xfrm>
                    <a:prstGeom prst="rect">
                      <a:avLst/>
                    </a:prstGeom>
                    <a:solidFill>
                      <a:srgbClr val="197A56">
                        <a:alpha val="54118"/>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48" name="Shape 148"/>
                    <p:cNvSpPr/>
                    <p:nvPr/>
                  </p:nvSpPr>
                  <p:spPr>
                    <a:xfrm>
                      <a:off x="0" y="89951"/>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t>Storage</a:t>
                      </a:r>
                    </a:p>
                  </p:txBody>
                </p:sp>
              </p:grpSp>
              <p:grpSp>
                <p:nvGrpSpPr>
                  <p:cNvPr id="152" name="Group 152"/>
                  <p:cNvGrpSpPr/>
                  <p:nvPr/>
                </p:nvGrpSpPr>
                <p:grpSpPr>
                  <a:xfrm>
                    <a:off x="6449788" y="1186158"/>
                    <a:ext cx="2594227" cy="446604"/>
                    <a:chOff x="0" y="0"/>
                    <a:chExt cx="2594225" cy="446603"/>
                  </a:xfrm>
                </p:grpSpPr>
                <p:sp>
                  <p:nvSpPr>
                    <p:cNvPr id="150" name="Shape 150"/>
                    <p:cNvSpPr/>
                    <p:nvPr/>
                  </p:nvSpPr>
                  <p:spPr>
                    <a:xfrm>
                      <a:off x="0" y="-1"/>
                      <a:ext cx="2594226" cy="446605"/>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51" name="Shape 151"/>
                    <p:cNvSpPr/>
                    <p:nvPr/>
                  </p:nvSpPr>
                  <p:spPr>
                    <a:xfrm>
                      <a:off x="0" y="89951"/>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t>Processing</a:t>
                      </a:r>
                    </a:p>
                  </p:txBody>
                </p:sp>
              </p:grpSp>
              <p:grpSp>
                <p:nvGrpSpPr>
                  <p:cNvPr id="155" name="Group 155"/>
                  <p:cNvGrpSpPr/>
                  <p:nvPr/>
                </p:nvGrpSpPr>
                <p:grpSpPr>
                  <a:xfrm>
                    <a:off x="9166090" y="2045110"/>
                    <a:ext cx="2594227" cy="3526373"/>
                    <a:chOff x="0" y="0"/>
                    <a:chExt cx="2594225" cy="3526371"/>
                  </a:xfrm>
                </p:grpSpPr>
                <p:sp>
                  <p:nvSpPr>
                    <p:cNvPr id="153" name="Shape 153"/>
                    <p:cNvSpPr/>
                    <p:nvPr/>
                  </p:nvSpPr>
                  <p:spPr>
                    <a:xfrm>
                      <a:off x="0" y="0"/>
                      <a:ext cx="2594226" cy="3526372"/>
                    </a:xfrm>
                    <a:prstGeom prst="rect">
                      <a:avLst/>
                    </a:prstGeom>
                    <a:solidFill>
                      <a:srgbClr val="197A56">
                        <a:alpha val="14510"/>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54" name="Shape 154"/>
                    <p:cNvSpPr/>
                    <p:nvPr/>
                  </p:nvSpPr>
                  <p:spPr>
                    <a:xfrm>
                      <a:off x="0" y="1262805"/>
                      <a:ext cx="2594226" cy="10007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t>Shiny in R</a:t>
                      </a:r>
                      <a:endParaRPr>
                        <a:solidFill>
                          <a:srgbClr val="FFFFFF"/>
                        </a:solidFill>
                      </a:endParaRPr>
                    </a:p>
                    <a:p>
                      <a:pPr algn="ctr">
                        <a:lnSpc>
                          <a:spcPct val="90000"/>
                        </a:lnSpc>
                        <a:spcBef>
                          <a:spcPts val="1000"/>
                        </a:spcBef>
                      </a:pPr>
                      <a:r>
                        <a:t>( Interactive Dashboard</a:t>
                      </a:r>
                      <a:endParaRPr>
                        <a:solidFill>
                          <a:srgbClr val="FFFFFF"/>
                        </a:solidFill>
                      </a:endParaRPr>
                    </a:p>
                    <a:p>
                      <a:pPr algn="ctr">
                        <a:lnSpc>
                          <a:spcPct val="90000"/>
                        </a:lnSpc>
                        <a:spcBef>
                          <a:spcPts val="1000"/>
                        </a:spcBef>
                      </a:pPr>
                      <a:r>
                        <a:t>For Users )</a:t>
                      </a:r>
                    </a:p>
                  </p:txBody>
                </p:sp>
              </p:grpSp>
              <p:grpSp>
                <p:nvGrpSpPr>
                  <p:cNvPr id="158" name="Group 158"/>
                  <p:cNvGrpSpPr/>
                  <p:nvPr/>
                </p:nvGrpSpPr>
                <p:grpSpPr>
                  <a:xfrm>
                    <a:off x="9166090" y="1186158"/>
                    <a:ext cx="2594227" cy="446604"/>
                    <a:chOff x="0" y="0"/>
                    <a:chExt cx="2594225" cy="446603"/>
                  </a:xfrm>
                </p:grpSpPr>
                <p:sp>
                  <p:nvSpPr>
                    <p:cNvPr id="156" name="Shape 156"/>
                    <p:cNvSpPr/>
                    <p:nvPr/>
                  </p:nvSpPr>
                  <p:spPr>
                    <a:xfrm>
                      <a:off x="0" y="-1"/>
                      <a:ext cx="2594226" cy="446605"/>
                    </a:xfrm>
                    <a:prstGeom prst="rect">
                      <a:avLst/>
                    </a:prstGeom>
                    <a:solidFill>
                      <a:srgbClr val="197A56">
                        <a:alpha val="14510"/>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57" name="Shape 157"/>
                    <p:cNvSpPr/>
                    <p:nvPr/>
                  </p:nvSpPr>
                  <p:spPr>
                    <a:xfrm>
                      <a:off x="0" y="89951"/>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t>Visualization</a:t>
                      </a:r>
                    </a:p>
                  </p:txBody>
                </p:sp>
              </p:grpSp>
              <p:grpSp>
                <p:nvGrpSpPr>
                  <p:cNvPr id="161" name="Group 161"/>
                  <p:cNvGrpSpPr/>
                  <p:nvPr/>
                </p:nvGrpSpPr>
                <p:grpSpPr>
                  <a:xfrm>
                    <a:off x="972088" y="2045111"/>
                    <a:ext cx="2594228" cy="539710"/>
                    <a:chOff x="0" y="0"/>
                    <a:chExt cx="2594226" cy="539708"/>
                  </a:xfrm>
                </p:grpSpPr>
                <p:sp>
                  <p:nvSpPr>
                    <p:cNvPr id="159" name="Shape 159"/>
                    <p:cNvSpPr/>
                    <p:nvPr/>
                  </p:nvSpPr>
                  <p:spPr>
                    <a:xfrm>
                      <a:off x="0" y="0"/>
                      <a:ext cx="2594226" cy="539708"/>
                    </a:xfrm>
                    <a:prstGeom prst="rect">
                      <a:avLst/>
                    </a:prstGeom>
                    <a:solidFill>
                      <a:srgbClr val="197A56">
                        <a:alpha val="67843"/>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60" name="Shape 160"/>
                    <p:cNvSpPr/>
                    <p:nvPr/>
                  </p:nvSpPr>
                  <p:spPr>
                    <a:xfrm>
                      <a:off x="0" y="145204"/>
                      <a:ext cx="2594226" cy="249298"/>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rPr dirty="0"/>
                        <a:t>API</a:t>
                      </a:r>
                      <a:r>
                        <a:rPr lang="en-US" altLang="zh-CN" dirty="0"/>
                        <a:t>/</a:t>
                      </a:r>
                      <a:r>
                        <a:rPr lang="zh-CN" altLang="en-US" dirty="0"/>
                        <a:t> </a:t>
                      </a:r>
                      <a:r>
                        <a:rPr lang="en-US" altLang="zh-CN" dirty="0"/>
                        <a:t>IOT</a:t>
                      </a:r>
                      <a:r>
                        <a:rPr lang="zh-CN" altLang="en-US" dirty="0"/>
                        <a:t> </a:t>
                      </a:r>
                      <a:r>
                        <a:rPr lang="en-US" altLang="zh-CN" dirty="0"/>
                        <a:t>data</a:t>
                      </a:r>
                      <a:endParaRPr dirty="0"/>
                    </a:p>
                  </p:txBody>
                </p:sp>
              </p:grpSp>
              <p:sp>
                <p:nvSpPr>
                  <p:cNvPr id="162" name="Shape 162"/>
                  <p:cNvSpPr/>
                  <p:nvPr/>
                </p:nvSpPr>
                <p:spPr>
                  <a:xfrm rot="10800000">
                    <a:off x="1013208" y="4153169"/>
                    <a:ext cx="2530407" cy="41762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10590" y="0"/>
                        </a:lnTo>
                        <a:lnTo>
                          <a:pt x="21600" y="21600"/>
                        </a:lnTo>
                        <a:close/>
                      </a:path>
                    </a:pathLst>
                  </a:custGeom>
                  <a:solidFill>
                    <a:srgbClr val="E7E6E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grpSp>
                <p:nvGrpSpPr>
                  <p:cNvPr id="165" name="Group 165"/>
                  <p:cNvGrpSpPr/>
                  <p:nvPr/>
                </p:nvGrpSpPr>
                <p:grpSpPr>
                  <a:xfrm>
                    <a:off x="6449788" y="4976898"/>
                    <a:ext cx="2594227" cy="569128"/>
                    <a:chOff x="0" y="0"/>
                    <a:chExt cx="2594225" cy="569126"/>
                  </a:xfrm>
                </p:grpSpPr>
                <p:sp>
                  <p:nvSpPr>
                    <p:cNvPr id="163" name="Shape 163"/>
                    <p:cNvSpPr/>
                    <p:nvPr/>
                  </p:nvSpPr>
                  <p:spPr>
                    <a:xfrm>
                      <a:off x="0" y="0"/>
                      <a:ext cx="2594226" cy="569127"/>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64" name="Shape 164"/>
                    <p:cNvSpPr/>
                    <p:nvPr/>
                  </p:nvSpPr>
                  <p:spPr>
                    <a:xfrm>
                      <a:off x="0" y="151213"/>
                      <a:ext cx="2594226"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t>Neo4j</a:t>
                      </a:r>
                    </a:p>
                  </p:txBody>
                </p:sp>
              </p:grpSp>
            </p:grpSp>
            <p:sp>
              <p:nvSpPr>
                <p:cNvPr id="167" name="Shape 167"/>
                <p:cNvSpPr/>
                <p:nvPr/>
              </p:nvSpPr>
              <p:spPr>
                <a:xfrm>
                  <a:off x="5424927" y="133653"/>
                  <a:ext cx="1884292" cy="121412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t">
                  <a:spAutoFit/>
                </a:bodyPr>
                <a:lstStyle/>
                <a:p>
                  <a:pPr algn="ctr">
                    <a:lnSpc>
                      <a:spcPct val="90000"/>
                    </a:lnSpc>
                    <a:spcBef>
                      <a:spcPts val="1000"/>
                    </a:spcBef>
                    <a:defRPr sz="2400" b="1">
                      <a:solidFill>
                        <a:srgbClr val="595959"/>
                      </a:solidFill>
                    </a:defRPr>
                  </a:pPr>
                  <a:r>
                    <a:t>Big Data</a:t>
                  </a:r>
                </a:p>
                <a:p>
                  <a:pPr algn="ctr">
                    <a:lnSpc>
                      <a:spcPct val="90000"/>
                    </a:lnSpc>
                    <a:spcBef>
                      <a:spcPts val="1000"/>
                    </a:spcBef>
                    <a:defRPr sz="2400" b="1">
                      <a:solidFill>
                        <a:srgbClr val="595959"/>
                      </a:solidFill>
                    </a:defRPr>
                  </a:pPr>
                  <a:r>
                    <a:t>Architecture</a:t>
                  </a:r>
                </a:p>
              </p:txBody>
            </p:sp>
          </p:grpSp>
          <p:grpSp>
            <p:nvGrpSpPr>
              <p:cNvPr id="171" name="Group 171"/>
              <p:cNvGrpSpPr/>
              <p:nvPr/>
            </p:nvGrpSpPr>
            <p:grpSpPr>
              <a:xfrm>
                <a:off x="949388" y="2751874"/>
                <a:ext cx="2594227" cy="1424941"/>
                <a:chOff x="0" y="0"/>
                <a:chExt cx="2594225" cy="1424939"/>
              </a:xfrm>
            </p:grpSpPr>
            <p:sp>
              <p:nvSpPr>
                <p:cNvPr id="169" name="Shape 169"/>
                <p:cNvSpPr/>
                <p:nvPr/>
              </p:nvSpPr>
              <p:spPr>
                <a:xfrm>
                  <a:off x="0" y="28736"/>
                  <a:ext cx="2594226" cy="1367468"/>
                </a:xfrm>
                <a:prstGeom prst="rect">
                  <a:avLst/>
                </a:prstGeom>
                <a:solidFill>
                  <a:srgbClr val="E7E6E6"/>
                </a:solidFill>
                <a:ln w="12700" cap="flat">
                  <a:noFill/>
                  <a:miter lim="400000"/>
                </a:ln>
                <a:effectLst/>
              </p:spPr>
              <p:txBody>
                <a:bodyPr wrap="square" lIns="45719" tIns="45719" rIns="45719" bIns="45719" numCol="1" anchor="ctr">
                  <a:noAutofit/>
                </a:bodyPr>
                <a:lstStyle/>
                <a:p>
                  <a:pPr algn="ctr">
                    <a:defRPr>
                      <a:solidFill>
                        <a:srgbClr val="FFFFFF"/>
                      </a:solidFill>
                    </a:defRPr>
                  </a:pPr>
                  <a:endParaRPr/>
                </a:p>
              </p:txBody>
            </p:sp>
            <p:sp>
              <p:nvSpPr>
                <p:cNvPr id="170" name="Shape 170"/>
                <p:cNvSpPr/>
                <p:nvPr/>
              </p:nvSpPr>
              <p:spPr>
                <a:xfrm>
                  <a:off x="0" y="0"/>
                  <a:ext cx="2594226" cy="142494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defRPr b="1"/>
                  </a:pPr>
                  <a:r>
                    <a:t>Python &amp; PySpark</a:t>
                  </a:r>
                </a:p>
                <a:p>
                  <a:pPr algn="ctr"/>
                  <a:r>
                    <a:t>Python to web scrape, run Shell commands</a:t>
                  </a:r>
                  <a:endParaRPr>
                    <a:solidFill>
                      <a:srgbClr val="FFFFFF"/>
                    </a:solidFill>
                  </a:endParaRPr>
                </a:p>
                <a:p>
                  <a:pPr algn="ctr"/>
                  <a:r>
                    <a:t>PySpark to clean large volumes of  text</a:t>
                  </a:r>
                </a:p>
              </p:txBody>
            </p:sp>
          </p:grpSp>
        </p:grpSp>
        <p:grpSp>
          <p:nvGrpSpPr>
            <p:cNvPr id="175" name="Group 175"/>
            <p:cNvGrpSpPr/>
            <p:nvPr/>
          </p:nvGrpSpPr>
          <p:grpSpPr>
            <a:xfrm>
              <a:off x="6447032" y="3841480"/>
              <a:ext cx="1410043" cy="486406"/>
              <a:chOff x="0" y="0"/>
              <a:chExt cx="1410042" cy="486405"/>
            </a:xfrm>
          </p:grpSpPr>
          <p:sp>
            <p:nvSpPr>
              <p:cNvPr id="173" name="Shape 173"/>
              <p:cNvSpPr/>
              <p:nvPr/>
            </p:nvSpPr>
            <p:spPr>
              <a:xfrm>
                <a:off x="-1" y="-1"/>
                <a:ext cx="1410044" cy="486407"/>
              </a:xfrm>
              <a:prstGeom prst="rect">
                <a:avLst/>
              </a:prstGeom>
              <a:solidFill>
                <a:srgbClr val="E7E6E6"/>
              </a:solidFill>
              <a:ln w="12700" cap="flat">
                <a:noFill/>
                <a:miter lim="400000"/>
              </a:ln>
              <a:effectLst/>
            </p:spPr>
            <p:txBody>
              <a:bodyPr wrap="square" lIns="45719" tIns="45719" rIns="45719" bIns="45719" numCol="1" anchor="ctr">
                <a:noAutofit/>
              </a:bodyPr>
              <a:lstStyle/>
              <a:p>
                <a:pPr algn="ctr">
                  <a:lnSpc>
                    <a:spcPct val="90000"/>
                  </a:lnSpc>
                  <a:spcBef>
                    <a:spcPts val="1000"/>
                  </a:spcBef>
                  <a:defRPr b="1"/>
                </a:pPr>
                <a:endParaRPr/>
              </a:p>
            </p:txBody>
          </p:sp>
          <p:sp>
            <p:nvSpPr>
              <p:cNvPr id="174" name="Shape 174"/>
              <p:cNvSpPr/>
              <p:nvPr/>
            </p:nvSpPr>
            <p:spPr>
              <a:xfrm>
                <a:off x="-1" y="109852"/>
                <a:ext cx="1410044" cy="2667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lnSpc>
                    <a:spcPct val="90000"/>
                  </a:lnSpc>
                  <a:spcBef>
                    <a:spcPts val="1000"/>
                  </a:spcBef>
                  <a:defRPr b="1"/>
                </a:lvl1pPr>
              </a:lstStyle>
              <a:p>
                <a:r>
                  <a:t>R</a:t>
                </a:r>
              </a:p>
            </p:txBody>
          </p:sp>
        </p:grpSp>
        <p:sp>
          <p:nvSpPr>
            <p:cNvPr id="176" name="Shape 176"/>
            <p:cNvSpPr/>
            <p:nvPr/>
          </p:nvSpPr>
          <p:spPr>
            <a:xfrm rot="5400000">
              <a:off x="6750631" y="4578696"/>
              <a:ext cx="296432" cy="209205"/>
            </a:xfrm>
            <a:prstGeom prst="rightArrow">
              <a:avLst>
                <a:gd name="adj1" fmla="val 50000"/>
                <a:gd name="adj2" fmla="val 50000"/>
              </a:avLst>
            </a:prstGeom>
            <a:solidFill>
              <a:srgbClr val="E7E6E6"/>
            </a:solidFill>
            <a:ln w="12700" cap="flat">
              <a:solidFill>
                <a:srgbClr val="1C936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177" name="Shape 177"/>
            <p:cNvSpPr/>
            <p:nvPr/>
          </p:nvSpPr>
          <p:spPr>
            <a:xfrm>
              <a:off x="6923959" y="3202475"/>
              <a:ext cx="933117" cy="624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t>query Drill </a:t>
              </a:r>
            </a:p>
          </p:txBody>
        </p:sp>
        <p:sp>
          <p:nvSpPr>
            <p:cNvPr id="178" name="Shape 178"/>
            <p:cNvSpPr/>
            <p:nvPr/>
          </p:nvSpPr>
          <p:spPr>
            <a:xfrm>
              <a:off x="6922803" y="4339309"/>
              <a:ext cx="934274" cy="624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t>query Neo4j</a:t>
              </a:r>
            </a:p>
          </p:txBody>
        </p:sp>
        <p:sp>
          <p:nvSpPr>
            <p:cNvPr id="179" name="Shape 179"/>
            <p:cNvSpPr/>
            <p:nvPr/>
          </p:nvSpPr>
          <p:spPr>
            <a:xfrm>
              <a:off x="8246230" y="4005277"/>
              <a:ext cx="521834" cy="200677"/>
            </a:xfrm>
            <a:prstGeom prst="rightArrow">
              <a:avLst>
                <a:gd name="adj1" fmla="val 50000"/>
                <a:gd name="adj2" fmla="val 50000"/>
              </a:avLst>
            </a:prstGeom>
            <a:solidFill>
              <a:srgbClr val="E7E6E6"/>
            </a:solidFill>
            <a:ln w="12700" cap="flat">
              <a:solidFill>
                <a:srgbClr val="1C936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180" name="Shape 180"/>
            <p:cNvSpPr/>
            <p:nvPr/>
          </p:nvSpPr>
          <p:spPr>
            <a:xfrm rot="16200000">
              <a:off x="6758271" y="3426597"/>
              <a:ext cx="296433" cy="209205"/>
            </a:xfrm>
            <a:prstGeom prst="rightArrow">
              <a:avLst>
                <a:gd name="adj1" fmla="val 50000"/>
                <a:gd name="adj2" fmla="val 50000"/>
              </a:avLst>
            </a:prstGeom>
            <a:solidFill>
              <a:srgbClr val="E7E6E6"/>
            </a:solidFill>
            <a:ln w="12700" cap="flat">
              <a:solidFill>
                <a:srgbClr val="1C9369"/>
              </a:solidFill>
              <a:prstDash val="solid"/>
              <a:miter lim="800000"/>
            </a:ln>
            <a:effectLst/>
          </p:spPr>
          <p:txBody>
            <a:bodyPr wrap="square" lIns="45719" tIns="45719" rIns="45719" bIns="45719" numCol="1" anchor="ctr">
              <a:noAutofit/>
            </a:bodyPr>
            <a:lstStyle/>
            <a:p>
              <a:pPr algn="ctr">
                <a:defRPr>
                  <a:solidFill>
                    <a:srgbClr val="FFFFFF"/>
                  </a:solidFill>
                </a:defRPr>
              </a:pPr>
              <a:endParaRPr/>
            </a:p>
          </p:txBody>
        </p:sp>
        <p:sp>
          <p:nvSpPr>
            <p:cNvPr id="181" name="Shape 181"/>
            <p:cNvSpPr/>
            <p:nvPr/>
          </p:nvSpPr>
          <p:spPr>
            <a:xfrm>
              <a:off x="8045025" y="4112326"/>
              <a:ext cx="933117" cy="62484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5719" tIns="45719" rIns="45719" bIns="45719" numCol="1" anchor="ctr">
              <a:spAutoFit/>
            </a:bodyPr>
            <a:lstStyle/>
            <a:p>
              <a:pPr algn="ctr"/>
              <a:r>
                <a:t>display in Shiny </a:t>
              </a:r>
            </a:p>
          </p:txBody>
        </p:sp>
      </p:grpSp>
      <p:grpSp>
        <p:nvGrpSpPr>
          <p:cNvPr id="185" name="Group 185"/>
          <p:cNvGrpSpPr/>
          <p:nvPr/>
        </p:nvGrpSpPr>
        <p:grpSpPr>
          <a:xfrm>
            <a:off x="3457504" y="5252579"/>
            <a:ext cx="2594228" cy="1139726"/>
            <a:chOff x="0" y="0"/>
            <a:chExt cx="2594227" cy="1139725"/>
          </a:xfrm>
        </p:grpSpPr>
        <p:sp>
          <p:nvSpPr>
            <p:cNvPr id="183" name="Shape 183"/>
            <p:cNvSpPr/>
            <p:nvPr/>
          </p:nvSpPr>
          <p:spPr>
            <a:xfrm>
              <a:off x="-1" y="0"/>
              <a:ext cx="2594229" cy="1139726"/>
            </a:xfrm>
            <a:prstGeom prst="rect">
              <a:avLst/>
            </a:prstGeom>
            <a:solidFill>
              <a:srgbClr val="197A56">
                <a:alpha val="41569"/>
              </a:srgbClr>
            </a:solidFill>
            <a:ln w="12700" cap="flat">
              <a:noFill/>
              <a:miter lim="400000"/>
            </a:ln>
            <a:effectLst/>
          </p:spPr>
          <p:txBody>
            <a:bodyPr wrap="square" lIns="45719" tIns="45719" rIns="45719" bIns="45719" numCol="1" anchor="ctr">
              <a:noAutofit/>
            </a:bodyPr>
            <a:lstStyle/>
            <a:p>
              <a:pPr algn="ctr">
                <a:lnSpc>
                  <a:spcPct val="90000"/>
                </a:lnSpc>
                <a:spcBef>
                  <a:spcPts val="1000"/>
                </a:spcBef>
              </a:pPr>
              <a:endParaRPr/>
            </a:p>
          </p:txBody>
        </p:sp>
        <p:sp>
          <p:nvSpPr>
            <p:cNvPr id="184" name="Shape 184"/>
            <p:cNvSpPr/>
            <p:nvPr/>
          </p:nvSpPr>
          <p:spPr>
            <a:xfrm>
              <a:off x="-1" y="132982"/>
              <a:ext cx="2594229" cy="8737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lnSpc>
                  <a:spcPct val="90000"/>
                </a:lnSpc>
                <a:spcBef>
                  <a:spcPts val="1000"/>
                </a:spcBef>
                <a:defRPr b="1"/>
              </a:pPr>
              <a:r>
                <a:t>Drill</a:t>
              </a:r>
              <a:endParaRPr>
                <a:solidFill>
                  <a:srgbClr val="FFFFFF"/>
                </a:solidFill>
              </a:endParaRPr>
            </a:p>
            <a:p>
              <a:pPr algn="ctr">
                <a:lnSpc>
                  <a:spcPct val="90000"/>
                </a:lnSpc>
                <a:spcBef>
                  <a:spcPts val="1000"/>
                </a:spcBef>
              </a:pPr>
              <a:r>
                <a:t>Drill database (in parquet)</a:t>
              </a:r>
            </a:p>
          </p:txBody>
        </p:sp>
      </p:gr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57" name="Group 257"/>
          <p:cNvGrpSpPr/>
          <p:nvPr/>
        </p:nvGrpSpPr>
        <p:grpSpPr>
          <a:xfrm>
            <a:off x="503477" y="685798"/>
            <a:ext cx="10964465" cy="5595600"/>
            <a:chOff x="0" y="0"/>
            <a:chExt cx="10964464" cy="5595599"/>
          </a:xfrm>
        </p:grpSpPr>
        <p:grpSp>
          <p:nvGrpSpPr>
            <p:cNvPr id="232" name="Group 232"/>
            <p:cNvGrpSpPr/>
            <p:nvPr/>
          </p:nvGrpSpPr>
          <p:grpSpPr>
            <a:xfrm>
              <a:off x="-1" y="654375"/>
              <a:ext cx="10944954" cy="4941225"/>
              <a:chOff x="0" y="0"/>
              <a:chExt cx="10944953" cy="4941223"/>
            </a:xfrm>
          </p:grpSpPr>
          <p:grpSp>
            <p:nvGrpSpPr>
              <p:cNvPr id="213" name="Group 213"/>
              <p:cNvGrpSpPr/>
              <p:nvPr/>
            </p:nvGrpSpPr>
            <p:grpSpPr>
              <a:xfrm>
                <a:off x="0" y="0"/>
                <a:ext cx="2736239" cy="4941225"/>
                <a:chOff x="0" y="0"/>
                <a:chExt cx="2736238" cy="4941223"/>
              </a:xfrm>
            </p:grpSpPr>
            <p:sp>
              <p:nvSpPr>
                <p:cNvPr id="211" name="Shape 211"/>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12" name="Shape 212"/>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grpSp>
            <p:nvGrpSpPr>
              <p:cNvPr id="219" name="Group 219"/>
              <p:cNvGrpSpPr/>
              <p:nvPr/>
            </p:nvGrpSpPr>
            <p:grpSpPr>
              <a:xfrm>
                <a:off x="2736238" y="0"/>
                <a:ext cx="2736240" cy="4941225"/>
                <a:chOff x="0" y="0"/>
                <a:chExt cx="2736238" cy="4941224"/>
              </a:xfrm>
            </p:grpSpPr>
            <p:sp>
              <p:nvSpPr>
                <p:cNvPr id="214" name="Shape 214"/>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15" name="Shape 215"/>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nvGrpSpPr>
                <p:cNvPr id="218" name="Group 218"/>
                <p:cNvGrpSpPr/>
                <p:nvPr/>
              </p:nvGrpSpPr>
              <p:grpSpPr>
                <a:xfrm>
                  <a:off x="-1" y="0"/>
                  <a:ext cx="2736240" cy="415381"/>
                  <a:chOff x="0" y="0"/>
                  <a:chExt cx="2736238" cy="415380"/>
                </a:xfrm>
              </p:grpSpPr>
              <p:sp>
                <p:nvSpPr>
                  <p:cNvPr id="216" name="Shape 216"/>
                  <p:cNvSpPr/>
                  <p:nvPr/>
                </p:nvSpPr>
                <p:spPr>
                  <a:xfrm>
                    <a:off x="-1" y="-1"/>
                    <a:ext cx="2736240" cy="415382"/>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defRPr sz="1200">
                        <a:solidFill>
                          <a:srgbClr val="303030"/>
                        </a:solidFill>
                        <a:latin typeface="Arial"/>
                        <a:ea typeface="Arial"/>
                        <a:cs typeface="Arial"/>
                        <a:sym typeface="Arial"/>
                      </a:defRPr>
                    </a:pPr>
                    <a:endParaRPr/>
                  </a:p>
                </p:txBody>
              </p:sp>
              <p:sp>
                <p:nvSpPr>
                  <p:cNvPr id="217" name="Shape 217"/>
                  <p:cNvSpPr/>
                  <p:nvPr/>
                </p:nvSpPr>
                <p:spPr>
                  <a:xfrm>
                    <a:off x="-1" y="121282"/>
                    <a:ext cx="2736240" cy="1728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1200">
                        <a:solidFill>
                          <a:srgbClr val="303030"/>
                        </a:solidFill>
                        <a:latin typeface="Arial"/>
                        <a:ea typeface="Arial"/>
                        <a:cs typeface="Arial"/>
                        <a:sym typeface="Arial"/>
                      </a:defRPr>
                    </a:pPr>
                    <a:r>
                      <a:t>Drill Query</a:t>
                    </a:r>
                  </a:p>
                </p:txBody>
              </p:sp>
            </p:grpSp>
          </p:grpSp>
          <p:grpSp>
            <p:nvGrpSpPr>
              <p:cNvPr id="225" name="Group 225"/>
              <p:cNvGrpSpPr/>
              <p:nvPr/>
            </p:nvGrpSpPr>
            <p:grpSpPr>
              <a:xfrm>
                <a:off x="5472476" y="0"/>
                <a:ext cx="2736239" cy="4941225"/>
                <a:chOff x="0" y="0"/>
                <a:chExt cx="2736238" cy="4941224"/>
              </a:xfrm>
            </p:grpSpPr>
            <p:sp>
              <p:nvSpPr>
                <p:cNvPr id="220" name="Shape 220"/>
                <p:cNvSpPr/>
                <p:nvPr/>
              </p:nvSpPr>
              <p:spPr>
                <a:xfrm>
                  <a:off x="-1"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21" name="Shape 221"/>
                <p:cNvSpPr/>
                <p:nvPr/>
              </p:nvSpPr>
              <p:spPr>
                <a:xfrm>
                  <a:off x="-1" y="0"/>
                  <a:ext cx="2736240" cy="4933898"/>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nvGrpSpPr>
                <p:cNvPr id="224" name="Group 224"/>
                <p:cNvGrpSpPr/>
                <p:nvPr/>
              </p:nvGrpSpPr>
              <p:grpSpPr>
                <a:xfrm>
                  <a:off x="-1" y="0"/>
                  <a:ext cx="2736240" cy="415381"/>
                  <a:chOff x="0" y="0"/>
                  <a:chExt cx="2736238" cy="415380"/>
                </a:xfrm>
              </p:grpSpPr>
              <p:sp>
                <p:nvSpPr>
                  <p:cNvPr id="222" name="Shape 222"/>
                  <p:cNvSpPr/>
                  <p:nvPr/>
                </p:nvSpPr>
                <p:spPr>
                  <a:xfrm>
                    <a:off x="-1" y="-1"/>
                    <a:ext cx="2736240" cy="415382"/>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endParaRPr/>
                  </a:p>
                </p:txBody>
              </p:sp>
              <p:sp>
                <p:nvSpPr>
                  <p:cNvPr id="223" name="Shape 223"/>
                  <p:cNvSpPr/>
                  <p:nvPr/>
                </p:nvSpPr>
                <p:spPr>
                  <a:xfrm>
                    <a:off x="-1" y="121282"/>
                    <a:ext cx="2736240" cy="1728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1200">
                        <a:solidFill>
                          <a:srgbClr val="303030"/>
                        </a:solidFill>
                        <a:latin typeface="Arial"/>
                        <a:ea typeface="Arial"/>
                        <a:cs typeface="Arial"/>
                        <a:sym typeface="Arial"/>
                      </a:defRPr>
                    </a:lvl1pPr>
                  </a:lstStyle>
                  <a:p>
                    <a:r>
                      <a:t>Process </a:t>
                    </a:r>
                  </a:p>
                </p:txBody>
              </p:sp>
            </p:grpSp>
          </p:grpSp>
          <p:grpSp>
            <p:nvGrpSpPr>
              <p:cNvPr id="231" name="Group 231"/>
              <p:cNvGrpSpPr/>
              <p:nvPr/>
            </p:nvGrpSpPr>
            <p:grpSpPr>
              <a:xfrm>
                <a:off x="0" y="0"/>
                <a:ext cx="10944954" cy="4941225"/>
                <a:chOff x="0" y="0"/>
                <a:chExt cx="10944953" cy="4941224"/>
              </a:xfrm>
            </p:grpSpPr>
            <p:sp>
              <p:nvSpPr>
                <p:cNvPr id="226" name="Shape 226"/>
                <p:cNvSpPr/>
                <p:nvPr/>
              </p:nvSpPr>
              <p:spPr>
                <a:xfrm>
                  <a:off x="8208714"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sp>
              <p:nvSpPr>
                <p:cNvPr id="227" name="Shape 227"/>
                <p:cNvSpPr/>
                <p:nvPr/>
              </p:nvSpPr>
              <p:spPr>
                <a:xfrm>
                  <a:off x="8208714" y="0"/>
                  <a:ext cx="2736240" cy="4941225"/>
                </a:xfrm>
                <a:prstGeom prst="rect">
                  <a:avLst/>
                </a:prstGeom>
                <a:noFill/>
                <a:ln w="3175" cap="flat">
                  <a:solidFill>
                    <a:srgbClr val="86BBBC"/>
                  </a:solidFill>
                  <a:prstDash val="solid"/>
                  <a:bevel/>
                </a:ln>
                <a:effectLst/>
              </p:spPr>
              <p:txBody>
                <a:bodyPr wrap="square" lIns="45719" tIns="45719" rIns="45719" bIns="45719" numCol="1" anchor="t">
                  <a:noAutofit/>
                </a:bodyPr>
                <a:lstStyle/>
                <a:p>
                  <a:endParaRPr/>
                </a:p>
              </p:txBody>
            </p:sp>
            <p:grpSp>
              <p:nvGrpSpPr>
                <p:cNvPr id="230" name="Group 230"/>
                <p:cNvGrpSpPr/>
                <p:nvPr/>
              </p:nvGrpSpPr>
              <p:grpSpPr>
                <a:xfrm>
                  <a:off x="0" y="0"/>
                  <a:ext cx="2736239" cy="415381"/>
                  <a:chOff x="0" y="0"/>
                  <a:chExt cx="2736238" cy="415380"/>
                </a:xfrm>
              </p:grpSpPr>
              <p:sp>
                <p:nvSpPr>
                  <p:cNvPr id="228" name="Shape 228"/>
                  <p:cNvSpPr/>
                  <p:nvPr/>
                </p:nvSpPr>
                <p:spPr>
                  <a:xfrm>
                    <a:off x="-1" y="-1"/>
                    <a:ext cx="2736240" cy="415382"/>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defRPr sz="1200">
                        <a:solidFill>
                          <a:srgbClr val="303030"/>
                        </a:solidFill>
                        <a:latin typeface="Arial"/>
                        <a:ea typeface="Arial"/>
                        <a:cs typeface="Arial"/>
                        <a:sym typeface="Arial"/>
                      </a:defRPr>
                    </a:pPr>
                    <a:endParaRPr/>
                  </a:p>
                </p:txBody>
              </p:sp>
              <p:sp>
                <p:nvSpPr>
                  <p:cNvPr id="229" name="Shape 229"/>
                  <p:cNvSpPr/>
                  <p:nvPr/>
                </p:nvSpPr>
                <p:spPr>
                  <a:xfrm>
                    <a:off x="-1" y="121282"/>
                    <a:ext cx="2736240" cy="17281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1200">
                        <a:solidFill>
                          <a:srgbClr val="303030"/>
                        </a:solidFill>
                        <a:latin typeface="Arial"/>
                        <a:ea typeface="Arial"/>
                        <a:cs typeface="Arial"/>
                        <a:sym typeface="Arial"/>
                      </a:defRPr>
                    </a:pPr>
                    <a:r>
                      <a:t>User Action</a:t>
                    </a:r>
                  </a:p>
                </p:txBody>
              </p:sp>
            </p:grpSp>
          </p:grpSp>
        </p:grpSp>
        <p:grpSp>
          <p:nvGrpSpPr>
            <p:cNvPr id="235" name="Group 235"/>
            <p:cNvGrpSpPr/>
            <p:nvPr/>
          </p:nvGrpSpPr>
          <p:grpSpPr>
            <a:xfrm>
              <a:off x="507234" y="4001547"/>
              <a:ext cx="1522808" cy="630090"/>
              <a:chOff x="0" y="0"/>
              <a:chExt cx="1522806" cy="630089"/>
            </a:xfrm>
          </p:grpSpPr>
          <p:sp>
            <p:nvSpPr>
              <p:cNvPr id="233" name="Shape 233"/>
              <p:cNvSpPr/>
              <p:nvPr/>
            </p:nvSpPr>
            <p:spPr>
              <a:xfrm>
                <a:off x="-1" y="0"/>
                <a:ext cx="1522807" cy="630090"/>
              </a:xfrm>
              <a:prstGeom prst="rect">
                <a:avLst/>
              </a:prstGeom>
              <a:solidFill>
                <a:srgbClr val="EAEEEF"/>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34" name="Shape 234"/>
              <p:cNvSpPr/>
              <p:nvPr/>
            </p:nvSpPr>
            <p:spPr>
              <a:xfrm>
                <a:off x="1" y="251542"/>
                <a:ext cx="1522806" cy="12700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t>Recipes List</a:t>
                </a:r>
              </a:p>
            </p:txBody>
          </p:sp>
        </p:grpSp>
        <p:grpSp>
          <p:nvGrpSpPr>
            <p:cNvPr id="238" name="Group 238"/>
            <p:cNvGrpSpPr/>
            <p:nvPr/>
          </p:nvGrpSpPr>
          <p:grpSpPr>
            <a:xfrm>
              <a:off x="-1" y="0"/>
              <a:ext cx="10964466" cy="431115"/>
              <a:chOff x="0" y="0"/>
              <a:chExt cx="10964464" cy="431114"/>
            </a:xfrm>
          </p:grpSpPr>
          <p:sp>
            <p:nvSpPr>
              <p:cNvPr id="236" name="Shape 236"/>
              <p:cNvSpPr/>
              <p:nvPr/>
            </p:nvSpPr>
            <p:spPr>
              <a:xfrm>
                <a:off x="0" y="0"/>
                <a:ext cx="10964465" cy="431115"/>
              </a:xfrm>
              <a:prstGeom prst="rect">
                <a:avLst/>
              </a:prstGeom>
              <a:solidFill>
                <a:srgbClr val="6F9C9D"/>
              </a:solidFill>
              <a:ln w="7600" cap="flat">
                <a:solidFill>
                  <a:srgbClr val="6F9C9D"/>
                </a:solidFill>
                <a:prstDash val="solid"/>
                <a:bevel/>
              </a:ln>
              <a:effectLst/>
            </p:spPr>
            <p:txBody>
              <a:bodyPr wrap="square" lIns="45719" tIns="45719" rIns="45719" bIns="45719" numCol="1" anchor="ctr">
                <a:noAutofit/>
              </a:bodyPr>
              <a:lstStyle/>
              <a:p>
                <a:pPr algn="ctr"/>
                <a:endParaRPr/>
              </a:p>
            </p:txBody>
          </p:sp>
          <p:sp>
            <p:nvSpPr>
              <p:cNvPr id="237" name="Shape 237"/>
              <p:cNvSpPr/>
              <p:nvPr/>
            </p:nvSpPr>
            <p:spPr>
              <a:xfrm>
                <a:off x="-1" y="123007"/>
                <a:ext cx="10964466" cy="185100"/>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1300">
                    <a:solidFill>
                      <a:srgbClr val="FFFFFF"/>
                    </a:solidFill>
                    <a:latin typeface="Arial"/>
                    <a:ea typeface="Arial"/>
                    <a:cs typeface="Arial"/>
                    <a:sym typeface="Arial"/>
                  </a:defRPr>
                </a:lvl1pPr>
              </a:lstStyle>
              <a:p>
                <a:r>
                  <a:t>How the dashboard work?</a:t>
                </a:r>
              </a:p>
            </p:txBody>
          </p:sp>
        </p:grpSp>
        <p:grpSp>
          <p:nvGrpSpPr>
            <p:cNvPr id="241" name="Group 241"/>
            <p:cNvGrpSpPr/>
            <p:nvPr/>
          </p:nvGrpSpPr>
          <p:grpSpPr>
            <a:xfrm>
              <a:off x="6134489" y="2869338"/>
              <a:ext cx="1433299" cy="630091"/>
              <a:chOff x="0" y="0"/>
              <a:chExt cx="1433297" cy="630089"/>
            </a:xfrm>
          </p:grpSpPr>
          <p:sp>
            <p:nvSpPr>
              <p:cNvPr id="239" name="Shape 239"/>
              <p:cNvSpPr/>
              <p:nvPr/>
            </p:nvSpPr>
            <p:spPr>
              <a:xfrm>
                <a:off x="-1" y="0"/>
                <a:ext cx="1402550" cy="63009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0800"/>
                    </a:lnTo>
                    <a:lnTo>
                      <a:pt x="10800" y="0"/>
                    </a:lnTo>
                    <a:lnTo>
                      <a:pt x="0" y="10800"/>
                    </a:lnTo>
                    <a:lnTo>
                      <a:pt x="10800" y="21600"/>
                    </a:lnTo>
                    <a:close/>
                  </a:path>
                </a:pathLst>
              </a:custGeom>
              <a:solidFill>
                <a:srgbClr val="FAF3D2"/>
              </a:solidFill>
              <a:ln w="7600" cap="flat">
                <a:solidFill>
                  <a:srgbClr val="FFFFFF"/>
                </a:solidFill>
                <a:prstDash val="solid"/>
                <a:bevel/>
              </a:ln>
              <a:effectLst/>
            </p:spPr>
            <p:txBody>
              <a:bodyPr wrap="square" lIns="45719" tIns="45719" rIns="45719" bIns="45719" numCol="1" anchor="t">
                <a:noAutofit/>
              </a:bodyPr>
              <a:lstStyle/>
              <a:p>
                <a:endParaRPr/>
              </a:p>
            </p:txBody>
          </p:sp>
          <p:sp>
            <p:nvSpPr>
              <p:cNvPr id="240" name="Shape 240"/>
              <p:cNvSpPr/>
              <p:nvPr/>
            </p:nvSpPr>
            <p:spPr>
              <a:xfrm>
                <a:off x="30749" y="209133"/>
                <a:ext cx="1402549" cy="25026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lvl1pPr algn="ctr">
                  <a:defRPr sz="900">
                    <a:solidFill>
                      <a:srgbClr val="303030"/>
                    </a:solidFill>
                    <a:latin typeface="Arial"/>
                    <a:ea typeface="Arial"/>
                    <a:cs typeface="Arial"/>
                    <a:sym typeface="Arial"/>
                  </a:defRPr>
                </a:lvl1pPr>
              </a:lstStyle>
              <a:p>
                <a:r>
                  <a:t>Build Recipe recommendation</a:t>
                </a:r>
              </a:p>
            </p:txBody>
          </p:sp>
        </p:grpSp>
        <p:grpSp>
          <p:nvGrpSpPr>
            <p:cNvPr id="244" name="Group 244"/>
            <p:cNvGrpSpPr/>
            <p:nvPr/>
          </p:nvGrpSpPr>
          <p:grpSpPr>
            <a:xfrm>
              <a:off x="507234" y="1882984"/>
              <a:ext cx="1522808" cy="630091"/>
              <a:chOff x="0" y="0"/>
              <a:chExt cx="1522806" cy="630089"/>
            </a:xfrm>
          </p:grpSpPr>
          <p:sp>
            <p:nvSpPr>
              <p:cNvPr id="242" name="Shape 242"/>
              <p:cNvSpPr/>
              <p:nvPr/>
            </p:nvSpPr>
            <p:spPr>
              <a:xfrm>
                <a:off x="-1" y="0"/>
                <a:ext cx="1522807" cy="630090"/>
              </a:xfrm>
              <a:prstGeom prst="rect">
                <a:avLst/>
              </a:prstGeom>
              <a:solidFill>
                <a:srgbClr val="EAEEEF"/>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43" name="Shape 243"/>
              <p:cNvSpPr/>
              <p:nvPr/>
            </p:nvSpPr>
            <p:spPr>
              <a:xfrm>
                <a:off x="1" y="189912"/>
                <a:ext cx="1522806" cy="2502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rPr dirty="0"/>
                  <a:t>Select Ingredients and/or Recipes in R Shiny</a:t>
                </a:r>
              </a:p>
            </p:txBody>
          </p:sp>
        </p:grpSp>
        <p:grpSp>
          <p:nvGrpSpPr>
            <p:cNvPr id="247" name="Group 247"/>
            <p:cNvGrpSpPr/>
            <p:nvPr/>
          </p:nvGrpSpPr>
          <p:grpSpPr>
            <a:xfrm>
              <a:off x="507234" y="2878340"/>
              <a:ext cx="1522808" cy="630090"/>
              <a:chOff x="0" y="0"/>
              <a:chExt cx="1522806" cy="630089"/>
            </a:xfrm>
          </p:grpSpPr>
          <p:sp>
            <p:nvSpPr>
              <p:cNvPr id="245" name="Shape 245"/>
              <p:cNvSpPr/>
              <p:nvPr/>
            </p:nvSpPr>
            <p:spPr>
              <a:xfrm>
                <a:off x="1" y="0"/>
                <a:ext cx="1522806" cy="630090"/>
              </a:xfrm>
              <a:prstGeom prst="rect">
                <a:avLst/>
              </a:prstGeom>
              <a:solidFill>
                <a:srgbClr val="EAEEEF"/>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46" name="Shape 246"/>
              <p:cNvSpPr/>
              <p:nvPr/>
            </p:nvSpPr>
            <p:spPr>
              <a:xfrm>
                <a:off x="-1" y="189913"/>
                <a:ext cx="1522806" cy="2502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t>Recipes Recommendation by Graph</a:t>
                </a:r>
              </a:p>
            </p:txBody>
          </p:sp>
        </p:grpSp>
        <p:sp>
          <p:nvSpPr>
            <p:cNvPr id="248" name="Shape 248"/>
            <p:cNvSpPr/>
            <p:nvPr/>
          </p:nvSpPr>
          <p:spPr>
            <a:xfrm>
              <a:off x="1268639" y="2513073"/>
              <a:ext cx="1" cy="365268"/>
            </a:xfrm>
            <a:prstGeom prst="line">
              <a:avLst/>
            </a:prstGeom>
            <a:noFill/>
            <a:ln w="7600" cap="flat">
              <a:solidFill>
                <a:srgbClr val="B8603D"/>
              </a:solidFill>
              <a:prstDash val="solid"/>
              <a:bevel/>
              <a:tailEnd type="stealth" w="med" len="med"/>
            </a:ln>
            <a:effectLst/>
          </p:spPr>
          <p:txBody>
            <a:bodyPr wrap="square" lIns="45719" tIns="45719" rIns="45719" bIns="45719" numCol="1" anchor="t">
              <a:noAutofit/>
            </a:bodyPr>
            <a:lstStyle/>
            <a:p>
              <a:endParaRPr/>
            </a:p>
          </p:txBody>
        </p:sp>
        <p:sp>
          <p:nvSpPr>
            <p:cNvPr id="249" name="Shape 249"/>
            <p:cNvSpPr/>
            <p:nvPr/>
          </p:nvSpPr>
          <p:spPr>
            <a:xfrm flipH="1">
              <a:off x="1268639" y="3508428"/>
              <a:ext cx="1" cy="493119"/>
            </a:xfrm>
            <a:prstGeom prst="line">
              <a:avLst/>
            </a:prstGeom>
            <a:noFill/>
            <a:ln w="7600" cap="flat">
              <a:solidFill>
                <a:srgbClr val="B8603D"/>
              </a:solidFill>
              <a:prstDash val="solid"/>
              <a:bevel/>
              <a:tailEnd type="stealth" w="med" len="med"/>
            </a:ln>
            <a:effectLst/>
          </p:spPr>
          <p:txBody>
            <a:bodyPr wrap="square" lIns="45719" tIns="45719" rIns="45719" bIns="45719" numCol="1" anchor="t">
              <a:noAutofit/>
            </a:bodyPr>
            <a:lstStyle/>
            <a:p>
              <a:endParaRPr/>
            </a:p>
          </p:txBody>
        </p:sp>
        <p:grpSp>
          <p:nvGrpSpPr>
            <p:cNvPr id="252" name="Group 252"/>
            <p:cNvGrpSpPr/>
            <p:nvPr/>
          </p:nvGrpSpPr>
          <p:grpSpPr>
            <a:xfrm>
              <a:off x="3353616" y="1954096"/>
              <a:ext cx="1395127" cy="535922"/>
              <a:chOff x="0" y="0"/>
              <a:chExt cx="1395125" cy="535921"/>
            </a:xfrm>
          </p:grpSpPr>
          <p:sp>
            <p:nvSpPr>
              <p:cNvPr id="250" name="Shape 250"/>
              <p:cNvSpPr/>
              <p:nvPr/>
            </p:nvSpPr>
            <p:spPr>
              <a:xfrm>
                <a:off x="-1" y="0"/>
                <a:ext cx="1395127" cy="535922"/>
              </a:xfrm>
              <a:prstGeom prst="rect">
                <a:avLst/>
              </a:prstGeom>
              <a:solidFill>
                <a:srgbClr val="99D5D6"/>
              </a:solidFill>
              <a:ln w="7600" cap="flat">
                <a:solidFill>
                  <a:srgbClr val="99D5D6"/>
                </a:solidFill>
                <a:prstDash val="solid"/>
                <a:bevel/>
              </a:ln>
              <a:effectLst/>
            </p:spPr>
            <p:txBody>
              <a:bodyPr wrap="square" lIns="45719" tIns="45719" rIns="45719" bIns="45719" numCol="1" anchor="t">
                <a:noAutofit/>
              </a:bodyPr>
              <a:lstStyle/>
              <a:p>
                <a:endParaRPr/>
              </a:p>
            </p:txBody>
          </p:sp>
          <p:sp>
            <p:nvSpPr>
              <p:cNvPr id="251" name="Shape 251"/>
              <p:cNvSpPr/>
              <p:nvPr/>
            </p:nvSpPr>
            <p:spPr>
              <a:xfrm>
                <a:off x="-1" y="228264"/>
                <a:ext cx="1395127" cy="250262"/>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B84F11"/>
                    </a:solidFill>
                    <a:latin typeface="Arial"/>
                    <a:ea typeface="Arial"/>
                    <a:cs typeface="Arial"/>
                    <a:sym typeface="Arial"/>
                  </a:defRPr>
                </a:pPr>
                <a:r>
                  <a:rPr dirty="0"/>
                  <a:t>R to query Drill</a:t>
                </a:r>
              </a:p>
            </p:txBody>
          </p:sp>
        </p:grpSp>
        <p:grpSp>
          <p:nvGrpSpPr>
            <p:cNvPr id="255" name="Group 255"/>
            <p:cNvGrpSpPr/>
            <p:nvPr/>
          </p:nvGrpSpPr>
          <p:grpSpPr>
            <a:xfrm>
              <a:off x="6134489" y="1900001"/>
              <a:ext cx="1402551" cy="630090"/>
              <a:chOff x="0" y="0"/>
              <a:chExt cx="1402550" cy="630089"/>
            </a:xfrm>
          </p:grpSpPr>
          <p:sp>
            <p:nvSpPr>
              <p:cNvPr id="253" name="Shape 253"/>
              <p:cNvSpPr/>
              <p:nvPr/>
            </p:nvSpPr>
            <p:spPr>
              <a:xfrm>
                <a:off x="1" y="0"/>
                <a:ext cx="1402550" cy="63009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0800"/>
                    </a:lnTo>
                    <a:lnTo>
                      <a:pt x="10800" y="0"/>
                    </a:lnTo>
                    <a:lnTo>
                      <a:pt x="0" y="10800"/>
                    </a:lnTo>
                    <a:lnTo>
                      <a:pt x="10800" y="21600"/>
                    </a:lnTo>
                    <a:close/>
                  </a:path>
                </a:pathLst>
              </a:custGeom>
              <a:solidFill>
                <a:srgbClr val="FAF3D2"/>
              </a:solidFill>
              <a:ln w="7600" cap="flat">
                <a:solidFill>
                  <a:srgbClr val="FFFFFF"/>
                </a:solidFill>
                <a:prstDash val="solid"/>
                <a:bevel/>
              </a:ln>
              <a:effectLst/>
            </p:spPr>
            <p:txBody>
              <a:bodyPr wrap="square" lIns="45719" tIns="45719" rIns="45719" bIns="45719" numCol="1" anchor="t">
                <a:noAutofit/>
              </a:bodyPr>
              <a:lstStyle/>
              <a:p>
                <a:endParaRPr/>
              </a:p>
            </p:txBody>
          </p:sp>
          <p:sp>
            <p:nvSpPr>
              <p:cNvPr id="254" name="Shape 254"/>
              <p:cNvSpPr/>
              <p:nvPr/>
            </p:nvSpPr>
            <p:spPr>
              <a:xfrm>
                <a:off x="0" y="189913"/>
                <a:ext cx="1402549" cy="25026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algn="ctr">
                  <a:defRPr sz="900">
                    <a:solidFill>
                      <a:srgbClr val="303030"/>
                    </a:solidFill>
                    <a:latin typeface="Arial"/>
                    <a:ea typeface="Arial"/>
                    <a:cs typeface="Arial"/>
                    <a:sym typeface="Arial"/>
                  </a:defRPr>
                </a:pPr>
                <a:r>
                  <a:t>Query ingredients for recipe</a:t>
                </a:r>
              </a:p>
            </p:txBody>
          </p:sp>
        </p:grpSp>
        <p:sp>
          <p:nvSpPr>
            <p:cNvPr id="256" name="Shape 256"/>
            <p:cNvSpPr/>
            <p:nvPr/>
          </p:nvSpPr>
          <p:spPr>
            <a:xfrm>
              <a:off x="2044248" y="2216315"/>
              <a:ext cx="1309529" cy="1"/>
            </a:xfrm>
            <a:prstGeom prst="line">
              <a:avLst/>
            </a:prstGeom>
            <a:noFill/>
            <a:ln w="7600" cap="flat">
              <a:solidFill>
                <a:srgbClr val="244B4E"/>
              </a:solidFill>
              <a:prstDash val="solid"/>
              <a:bevel/>
              <a:tailEnd type="stealth" w="med" len="med"/>
            </a:ln>
            <a:effectLst/>
          </p:spPr>
          <p:txBody>
            <a:bodyPr wrap="square" lIns="45719" tIns="45719" rIns="45719" bIns="45719" numCol="1" anchor="t">
              <a:noAutofit/>
            </a:bodyPr>
            <a:lstStyle/>
            <a:p>
              <a:endParaRPr/>
            </a:p>
          </p:txBody>
        </p:sp>
      </p:grpSp>
      <p:sp>
        <p:nvSpPr>
          <p:cNvPr id="261" name="Shape 261"/>
          <p:cNvSpPr/>
          <p:nvPr/>
        </p:nvSpPr>
        <p:spPr>
          <a:xfrm>
            <a:off x="3875287" y="3649305"/>
            <a:ext cx="1395126" cy="535922"/>
          </a:xfrm>
          <a:prstGeom prst="rect">
            <a:avLst/>
          </a:prstGeom>
          <a:solidFill>
            <a:srgbClr val="99D5D6"/>
          </a:solidFill>
          <a:ln w="7600">
            <a:solidFill>
              <a:srgbClr val="99D5D6"/>
            </a:solidFill>
            <a:bevel/>
          </a:ln>
        </p:spPr>
        <p:txBody>
          <a:bodyPr lIns="45719" rIns="45719"/>
          <a:lstStyle/>
          <a:p>
            <a:endParaRPr/>
          </a:p>
        </p:txBody>
      </p:sp>
      <p:sp>
        <p:nvSpPr>
          <p:cNvPr id="262" name="Shape 262"/>
          <p:cNvSpPr/>
          <p:nvPr/>
        </p:nvSpPr>
        <p:spPr>
          <a:xfrm>
            <a:off x="3875287" y="3877569"/>
            <a:ext cx="1395126" cy="250262"/>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algn="ctr">
              <a:defRPr sz="900">
                <a:solidFill>
                  <a:srgbClr val="B84F11"/>
                </a:solidFill>
                <a:latin typeface="Arial"/>
                <a:ea typeface="Arial"/>
                <a:cs typeface="Arial"/>
                <a:sym typeface="Arial"/>
              </a:defRPr>
            </a:pPr>
            <a:r>
              <a:rPr dirty="0"/>
              <a:t>R to query Neo4j</a:t>
            </a:r>
          </a:p>
        </p:txBody>
      </p:sp>
      <p:sp>
        <p:nvSpPr>
          <p:cNvPr id="263" name="Shape 263"/>
          <p:cNvSpPr/>
          <p:nvPr/>
        </p:nvSpPr>
        <p:spPr>
          <a:xfrm>
            <a:off x="2584953" y="3894389"/>
            <a:ext cx="1309528" cy="1"/>
          </a:xfrm>
          <a:prstGeom prst="line">
            <a:avLst/>
          </a:prstGeom>
          <a:ln w="7600">
            <a:solidFill>
              <a:srgbClr val="244B4E"/>
            </a:solidFill>
            <a:bevel/>
            <a:tailEnd type="stealth"/>
          </a:ln>
        </p:spPr>
        <p:txBody>
          <a:bodyPr lIns="45719" rIns="45719"/>
          <a:lstStyle/>
          <a:p>
            <a:endParaRPr/>
          </a:p>
        </p:txBody>
      </p:sp>
      <p:grpSp>
        <p:nvGrpSpPr>
          <p:cNvPr id="266" name="Group 266"/>
          <p:cNvGrpSpPr/>
          <p:nvPr/>
        </p:nvGrpSpPr>
        <p:grpSpPr>
          <a:xfrm>
            <a:off x="8712189" y="1340172"/>
            <a:ext cx="2736241" cy="4933900"/>
            <a:chOff x="0" y="-1"/>
            <a:chExt cx="2736240" cy="4933898"/>
          </a:xfrm>
        </p:grpSpPr>
        <p:sp>
          <p:nvSpPr>
            <p:cNvPr id="264" name="Shape 264"/>
            <p:cNvSpPr/>
            <p:nvPr/>
          </p:nvSpPr>
          <p:spPr>
            <a:xfrm>
              <a:off x="0" y="-1"/>
              <a:ext cx="2736240" cy="4933898"/>
            </a:xfrm>
            <a:prstGeom prst="rect">
              <a:avLst/>
            </a:prstGeom>
            <a:solidFill>
              <a:srgbClr val="B4DEDF"/>
            </a:solidFill>
            <a:ln w="3175" cap="flat">
              <a:solidFill>
                <a:srgbClr val="86BBBC"/>
              </a:solidFill>
              <a:prstDash val="solid"/>
              <a:bevel/>
            </a:ln>
            <a:effectLst/>
          </p:spPr>
          <p:txBody>
            <a:bodyPr wrap="square" lIns="45719" tIns="45719" rIns="45719" bIns="45719" numCol="1" anchor="ctr">
              <a:noAutofit/>
            </a:bodyPr>
            <a:lstStyle/>
            <a:p>
              <a:pPr algn="ctr">
                <a:defRPr sz="1400">
                  <a:solidFill>
                    <a:srgbClr val="C00000"/>
                  </a:solidFill>
                  <a:latin typeface="Arial"/>
                  <a:ea typeface="Arial"/>
                  <a:cs typeface="Arial"/>
                  <a:sym typeface="Arial"/>
                </a:defRPr>
              </a:pPr>
              <a:endParaRPr/>
            </a:p>
          </p:txBody>
        </p:sp>
        <p:sp>
          <p:nvSpPr>
            <p:cNvPr id="265" name="Shape 265"/>
            <p:cNvSpPr/>
            <p:nvPr/>
          </p:nvSpPr>
          <p:spPr>
            <a:xfrm>
              <a:off x="157192" y="1172343"/>
              <a:ext cx="2280354" cy="2400656"/>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0" tIns="0" rIns="0" bIns="0" numCol="1" anchor="ctr">
              <a:spAutoFit/>
            </a:bodyPr>
            <a:lstStyle/>
            <a:p>
              <a:pPr marL="228600" indent="-228600">
                <a:buFont typeface="+mj-lt"/>
                <a:buAutoNum type="arabicPeriod"/>
                <a:defRPr sz="1400">
                  <a:solidFill>
                    <a:srgbClr val="C00000"/>
                  </a:solidFill>
                </a:defRPr>
              </a:pPr>
              <a:r>
                <a:rPr sz="1200" dirty="0">
                  <a:solidFill>
                    <a:schemeClr val="tx1"/>
                  </a:solidFill>
                  <a:latin typeface="Arial" panose="020B0604020202020204" pitchFamily="34" charset="0"/>
                  <a:cs typeface="Arial" panose="020B0604020202020204" pitchFamily="34" charset="0"/>
                </a:rPr>
                <a:t>Once the user select the </a:t>
              </a:r>
              <a:r>
                <a:rPr lang="en-US" sz="1200" dirty="0">
                  <a:solidFill>
                    <a:schemeClr val="tx1"/>
                  </a:solidFill>
                  <a:latin typeface="Arial" panose="020B0604020202020204" pitchFamily="34" charset="0"/>
                  <a:cs typeface="Arial" panose="020B0604020202020204" pitchFamily="34" charset="0"/>
                  <a:sym typeface="Arial"/>
                </a:rPr>
                <a:t>i</a:t>
              </a:r>
              <a:r>
                <a:rPr sz="1200" dirty="0">
                  <a:solidFill>
                    <a:schemeClr val="tx1"/>
                  </a:solidFill>
                  <a:latin typeface="Arial" panose="020B0604020202020204" pitchFamily="34" charset="0"/>
                  <a:ea typeface="Arial"/>
                  <a:cs typeface="Arial" panose="020B0604020202020204" pitchFamily="34" charset="0"/>
                  <a:sym typeface="Arial"/>
                </a:rPr>
                <a:t>ngredients and/or </a:t>
              </a:r>
              <a:r>
                <a:rPr lang="en-US" sz="1200" dirty="0">
                  <a:solidFill>
                    <a:schemeClr val="tx1"/>
                  </a:solidFill>
                  <a:latin typeface="Arial" panose="020B0604020202020204" pitchFamily="34" charset="0"/>
                  <a:ea typeface="Arial"/>
                  <a:cs typeface="Arial" panose="020B0604020202020204" pitchFamily="34" charset="0"/>
                  <a:sym typeface="Arial"/>
                </a:rPr>
                <a:t>r</a:t>
              </a:r>
              <a:r>
                <a:rPr sz="1200" dirty="0">
                  <a:solidFill>
                    <a:schemeClr val="tx1"/>
                  </a:solidFill>
                  <a:latin typeface="Arial" panose="020B0604020202020204" pitchFamily="34" charset="0"/>
                  <a:ea typeface="Arial"/>
                  <a:cs typeface="Arial" panose="020B0604020202020204" pitchFamily="34" charset="0"/>
                  <a:sym typeface="Arial"/>
                </a:rPr>
                <a:t>ecipes</a:t>
              </a:r>
              <a:r>
                <a:rPr lang="en-US" sz="1200" dirty="0">
                  <a:solidFill>
                    <a:schemeClr val="tx1"/>
                  </a:solidFill>
                  <a:latin typeface="Arial" panose="020B0604020202020204" pitchFamily="34" charset="0"/>
                  <a:ea typeface="Arial"/>
                  <a:cs typeface="Arial" panose="020B0604020202020204" pitchFamily="34" charset="0"/>
                  <a:sym typeface="Arial"/>
                </a:rPr>
                <a:t> type</a:t>
              </a:r>
              <a:r>
                <a:rPr sz="1200" dirty="0">
                  <a:solidFill>
                    <a:schemeClr val="tx1"/>
                  </a:solidFill>
                  <a:latin typeface="Arial" panose="020B0604020202020204" pitchFamily="34" charset="0"/>
                  <a:ea typeface="Arial"/>
                  <a:cs typeface="Arial" panose="020B0604020202020204" pitchFamily="34" charset="0"/>
                  <a:sym typeface="Arial"/>
                </a:rPr>
                <a:t>;</a:t>
              </a:r>
              <a:endParaRPr lang="en-US" sz="1200" dirty="0">
                <a:solidFill>
                  <a:schemeClr val="tx1"/>
                </a:solidFill>
                <a:latin typeface="Arial" panose="020B0604020202020204" pitchFamily="34" charset="0"/>
                <a:ea typeface="Arial"/>
                <a:cs typeface="Arial" panose="020B0604020202020204" pitchFamily="34" charset="0"/>
                <a:sym typeface="Arial"/>
              </a:endParaRPr>
            </a:p>
            <a:p>
              <a:pPr marL="228600" indent="-228600">
                <a:buFont typeface="+mj-lt"/>
                <a:buAutoNum type="arabicPeriod"/>
                <a:defRPr sz="1400">
                  <a:solidFill>
                    <a:srgbClr val="C00000"/>
                  </a:solidFill>
                </a:defRPr>
              </a:pPr>
              <a:endParaRPr lang="en-US" sz="1200" dirty="0">
                <a:solidFill>
                  <a:schemeClr val="tx1"/>
                </a:solidFill>
                <a:latin typeface="Arial" panose="020B0604020202020204" pitchFamily="34" charset="0"/>
                <a:ea typeface="Arial"/>
                <a:cs typeface="Arial" panose="020B0604020202020204" pitchFamily="34" charset="0"/>
                <a:sym typeface="Arial"/>
              </a:endParaRPr>
            </a:p>
            <a:p>
              <a:pPr marL="228600" indent="-228600">
                <a:buFont typeface="+mj-lt"/>
                <a:buAutoNum type="arabicPeriod"/>
                <a:defRPr sz="1400">
                  <a:solidFill>
                    <a:srgbClr val="C00000"/>
                  </a:solidFill>
                </a:defRPr>
              </a:pPr>
              <a:r>
                <a:rPr sz="1200" dirty="0">
                  <a:solidFill>
                    <a:schemeClr val="tx1"/>
                  </a:solidFill>
                  <a:latin typeface="Arial" panose="020B0604020202020204" pitchFamily="34" charset="0"/>
                  <a:ea typeface="Arial"/>
                  <a:cs typeface="Arial" panose="020B0604020202020204" pitchFamily="34" charset="0"/>
                  <a:sym typeface="Arial"/>
                </a:rPr>
                <a:t> R will call drill to filter the recipe</a:t>
              </a:r>
              <a:r>
                <a:rPr lang="en-US" sz="1200" dirty="0">
                  <a:solidFill>
                    <a:schemeClr val="tx1"/>
                  </a:solidFill>
                  <a:latin typeface="Arial" panose="020B0604020202020204" pitchFamily="34" charset="0"/>
                  <a:ea typeface="Arial"/>
                  <a:cs typeface="Arial" panose="020B0604020202020204" pitchFamily="34" charset="0"/>
                  <a:sym typeface="Arial"/>
                </a:rPr>
                <a:t>;</a:t>
              </a:r>
            </a:p>
            <a:p>
              <a:pPr marL="228600" indent="-228600">
                <a:buFont typeface="+mj-lt"/>
                <a:buAutoNum type="arabicPeriod"/>
                <a:defRPr sz="1400">
                  <a:solidFill>
                    <a:srgbClr val="C00000"/>
                  </a:solidFill>
                </a:defRPr>
              </a:pPr>
              <a:endParaRPr sz="1200" dirty="0">
                <a:solidFill>
                  <a:schemeClr val="tx1"/>
                </a:solidFill>
                <a:latin typeface="Arial" panose="020B0604020202020204" pitchFamily="34" charset="0"/>
                <a:ea typeface="Arial"/>
                <a:cs typeface="Arial" panose="020B0604020202020204" pitchFamily="34" charset="0"/>
                <a:sym typeface="Arial"/>
              </a:endParaRPr>
            </a:p>
            <a:p>
              <a:pPr marL="228600" indent="-228600">
                <a:buFont typeface="+mj-lt"/>
                <a:buAutoNum type="arabicPeriod"/>
                <a:defRPr sz="1400">
                  <a:solidFill>
                    <a:srgbClr val="C00000"/>
                  </a:solidFill>
                  <a:latin typeface="Arial"/>
                  <a:ea typeface="Arial"/>
                  <a:cs typeface="Arial"/>
                  <a:sym typeface="Arial"/>
                </a:defRPr>
              </a:pPr>
              <a:r>
                <a:rPr sz="1200" dirty="0">
                  <a:solidFill>
                    <a:schemeClr val="tx1"/>
                  </a:solidFill>
                  <a:latin typeface="Arial" panose="020B0604020202020204" pitchFamily="34" charset="0"/>
                  <a:cs typeface="Arial" panose="020B0604020202020204" pitchFamily="34" charset="0"/>
                </a:rPr>
                <a:t>Meanwhile </a:t>
              </a:r>
              <a:r>
                <a:rPr lang="en-US" sz="1200" dirty="0">
                  <a:solidFill>
                    <a:schemeClr val="tx1"/>
                  </a:solidFill>
                  <a:latin typeface="Arial" panose="020B0604020202020204" pitchFamily="34" charset="0"/>
                  <a:cs typeface="Arial" panose="020B0604020202020204" pitchFamily="34" charset="0"/>
                </a:rPr>
                <a:t>R </a:t>
              </a:r>
              <a:r>
                <a:rPr lang="en-US" altLang="zh-CN" sz="1200" dirty="0">
                  <a:solidFill>
                    <a:schemeClr val="tx1"/>
                  </a:solidFill>
                  <a:latin typeface="Arial" panose="020B0604020202020204" pitchFamily="34" charset="0"/>
                  <a:cs typeface="Arial" panose="020B0604020202020204" pitchFamily="34" charset="0"/>
                </a:rPr>
                <a:t>will also</a:t>
              </a:r>
              <a:r>
                <a:rPr sz="1200" dirty="0">
                  <a:solidFill>
                    <a:schemeClr val="tx1"/>
                  </a:solidFill>
                  <a:latin typeface="Arial" panose="020B0604020202020204" pitchFamily="34" charset="0"/>
                  <a:cs typeface="Arial" panose="020B0604020202020204" pitchFamily="34" charset="0"/>
                </a:rPr>
                <a:t> call </a:t>
              </a:r>
              <a:r>
                <a:rPr lang="en-US" sz="1200" dirty="0">
                  <a:solidFill>
                    <a:schemeClr val="tx1"/>
                  </a:solidFill>
                  <a:latin typeface="Arial" panose="020B0604020202020204" pitchFamily="34" charset="0"/>
                  <a:cs typeface="Arial" panose="020B0604020202020204" pitchFamily="34" charset="0"/>
                </a:rPr>
                <a:t>neo4j to give the recipe ;recommendation</a:t>
              </a:r>
              <a:r>
                <a:rPr sz="1200" dirty="0">
                  <a:solidFill>
                    <a:schemeClr val="tx1"/>
                  </a:solidFill>
                  <a:latin typeface="Arial" panose="020B0604020202020204" pitchFamily="34" charset="0"/>
                  <a:cs typeface="Arial" panose="020B0604020202020204" pitchFamily="34" charset="0"/>
                </a:rPr>
                <a:t> </a:t>
              </a:r>
              <a:r>
                <a:rPr lang="en-US" sz="1200" dirty="0">
                  <a:solidFill>
                    <a:schemeClr val="tx1"/>
                  </a:solidFill>
                  <a:latin typeface="Arial" panose="020B0604020202020204" pitchFamily="34" charset="0"/>
                  <a:cs typeface="Arial" panose="020B0604020202020204" pitchFamily="34" charset="0"/>
                </a:rPr>
                <a:t> by graph</a:t>
              </a:r>
            </a:p>
            <a:p>
              <a:pPr marL="228600" indent="-228600">
                <a:buFont typeface="+mj-lt"/>
                <a:buAutoNum type="arabicPeriod"/>
                <a:defRPr sz="1400">
                  <a:solidFill>
                    <a:srgbClr val="C00000"/>
                  </a:solidFill>
                  <a:latin typeface="Arial"/>
                  <a:ea typeface="Arial"/>
                  <a:cs typeface="Arial"/>
                  <a:sym typeface="Arial"/>
                </a:defRPr>
              </a:pPr>
              <a:endParaRPr lang="en-US" sz="1200" dirty="0">
                <a:solidFill>
                  <a:schemeClr val="tx1"/>
                </a:solidFill>
                <a:latin typeface="Arial" panose="020B0604020202020204" pitchFamily="34" charset="0"/>
                <a:cs typeface="Arial" panose="020B0604020202020204" pitchFamily="34" charset="0"/>
              </a:endParaRPr>
            </a:p>
            <a:p>
              <a:pPr marL="228600" indent="-228600">
                <a:buFont typeface="+mj-lt"/>
                <a:buAutoNum type="arabicPeriod"/>
                <a:defRPr sz="1400">
                  <a:solidFill>
                    <a:srgbClr val="C00000"/>
                  </a:solidFill>
                  <a:latin typeface="Arial"/>
                  <a:ea typeface="Arial"/>
                  <a:cs typeface="Arial"/>
                  <a:sym typeface="Arial"/>
                </a:defRPr>
              </a:pPr>
              <a:r>
                <a:rPr lang="en-US" sz="1200" dirty="0">
                  <a:solidFill>
                    <a:schemeClr val="tx1"/>
                  </a:solidFill>
                  <a:latin typeface="Arial" panose="020B0604020202020204" pitchFamily="34" charset="0"/>
                  <a:cs typeface="Arial" panose="020B0604020202020204" pitchFamily="34" charset="0"/>
                </a:rPr>
                <a:t>The users can get the recipes list of what they want to cook</a:t>
              </a:r>
              <a:endParaRPr sz="1200" dirty="0">
                <a:solidFill>
                  <a:schemeClr val="tx1"/>
                </a:solidFill>
                <a:latin typeface="Arial" panose="020B0604020202020204" pitchFamily="34" charset="0"/>
                <a:cs typeface="Arial" panose="020B0604020202020204" pitchFamily="34" charset="0"/>
              </a:endParaRPr>
            </a:p>
          </p:txBody>
        </p:sp>
      </p:grpSp>
      <p:sp>
        <p:nvSpPr>
          <p:cNvPr id="267" name="Shape 267"/>
          <p:cNvSpPr/>
          <p:nvPr/>
        </p:nvSpPr>
        <p:spPr>
          <a:xfrm>
            <a:off x="3832931" y="4683714"/>
            <a:ext cx="1395126" cy="633721"/>
          </a:xfrm>
          <a:prstGeom prst="rect">
            <a:avLst/>
          </a:prstGeom>
          <a:solidFill>
            <a:srgbClr val="99D5D6"/>
          </a:solidFill>
          <a:ln w="7600">
            <a:solidFill>
              <a:srgbClr val="99D5D6"/>
            </a:solidFill>
            <a:bevel/>
          </a:ln>
        </p:spPr>
        <p:txBody>
          <a:bodyPr lIns="45719" rIns="45719"/>
          <a:lstStyle/>
          <a:p>
            <a:endParaRPr/>
          </a:p>
        </p:txBody>
      </p:sp>
      <p:sp>
        <p:nvSpPr>
          <p:cNvPr id="268" name="Shape 268"/>
          <p:cNvSpPr/>
          <p:nvPr/>
        </p:nvSpPr>
        <p:spPr>
          <a:xfrm>
            <a:off x="3894478" y="4965648"/>
            <a:ext cx="1395126" cy="250262"/>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algn="ctr">
              <a:defRPr sz="900">
                <a:solidFill>
                  <a:srgbClr val="B84F11"/>
                </a:solidFill>
                <a:latin typeface="Arial"/>
                <a:ea typeface="Arial"/>
                <a:cs typeface="Arial"/>
                <a:sym typeface="Arial"/>
              </a:defRPr>
            </a:pPr>
            <a:r>
              <a:t>R to call Shiny</a:t>
            </a:r>
          </a:p>
        </p:txBody>
      </p:sp>
      <p:sp>
        <p:nvSpPr>
          <p:cNvPr id="269" name="Shape 269"/>
          <p:cNvSpPr/>
          <p:nvPr/>
        </p:nvSpPr>
        <p:spPr>
          <a:xfrm flipH="1">
            <a:off x="2597010" y="5005239"/>
            <a:ext cx="1214323" cy="1"/>
          </a:xfrm>
          <a:prstGeom prst="line">
            <a:avLst/>
          </a:prstGeom>
          <a:ln w="7600">
            <a:solidFill>
              <a:srgbClr val="244B4E"/>
            </a:solidFill>
            <a:bevel/>
            <a:tailEnd type="stealth"/>
          </a:ln>
        </p:spPr>
        <p:txBody>
          <a:bodyPr lIns="45719" rIns="45719"/>
          <a:lstStyle/>
          <a:p>
            <a:endParaRPr/>
          </a:p>
        </p:txBody>
      </p:sp>
      <p:sp>
        <p:nvSpPr>
          <p:cNvPr id="270" name="Shape 270"/>
          <p:cNvSpPr/>
          <p:nvPr/>
        </p:nvSpPr>
        <p:spPr>
          <a:xfrm>
            <a:off x="6669300" y="4670223"/>
            <a:ext cx="1402549" cy="630090"/>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lnTo>
                  <a:pt x="21600" y="10800"/>
                </a:lnTo>
                <a:lnTo>
                  <a:pt x="10800" y="0"/>
                </a:lnTo>
                <a:lnTo>
                  <a:pt x="0" y="10800"/>
                </a:lnTo>
                <a:lnTo>
                  <a:pt x="10800" y="21600"/>
                </a:lnTo>
                <a:close/>
              </a:path>
            </a:pathLst>
          </a:custGeom>
          <a:solidFill>
            <a:srgbClr val="FAF3D2"/>
          </a:solidFill>
          <a:ln w="7600">
            <a:solidFill>
              <a:srgbClr val="FFFFFF"/>
            </a:solidFill>
            <a:bevel/>
          </a:ln>
        </p:spPr>
        <p:txBody>
          <a:bodyPr lIns="45719" rIns="45719"/>
          <a:lstStyle/>
          <a:p>
            <a:endParaRPr/>
          </a:p>
        </p:txBody>
      </p:sp>
      <p:sp>
        <p:nvSpPr>
          <p:cNvPr id="271" name="Shape 271"/>
          <p:cNvSpPr/>
          <p:nvPr/>
        </p:nvSpPr>
        <p:spPr>
          <a:xfrm>
            <a:off x="6700050" y="4940987"/>
            <a:ext cx="1402549" cy="12700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p>
            <a:pPr algn="ctr">
              <a:defRPr sz="900">
                <a:solidFill>
                  <a:srgbClr val="303030"/>
                </a:solidFill>
                <a:latin typeface="Arial"/>
                <a:ea typeface="Arial"/>
                <a:cs typeface="Arial"/>
                <a:sym typeface="Arial"/>
              </a:defRPr>
            </a:pPr>
            <a:r>
              <a:t>Shiny to connect drill</a:t>
            </a:r>
          </a:p>
        </p:txBody>
      </p:sp>
      <p:sp>
        <p:nvSpPr>
          <p:cNvPr id="272" name="Shape 272"/>
          <p:cNvSpPr/>
          <p:nvPr/>
        </p:nvSpPr>
        <p:spPr>
          <a:xfrm>
            <a:off x="5372558" y="2906897"/>
            <a:ext cx="1214325" cy="1"/>
          </a:xfrm>
          <a:prstGeom prst="line">
            <a:avLst/>
          </a:prstGeom>
          <a:ln w="7600">
            <a:solidFill>
              <a:srgbClr val="244B4E"/>
            </a:solidFill>
            <a:bevel/>
            <a:tailEnd type="stealth"/>
          </a:ln>
        </p:spPr>
        <p:txBody>
          <a:bodyPr lIns="45719" rIns="45719"/>
          <a:lstStyle/>
          <a:p>
            <a:endParaRPr/>
          </a:p>
        </p:txBody>
      </p:sp>
      <p:sp>
        <p:nvSpPr>
          <p:cNvPr id="273" name="Shape 273"/>
          <p:cNvSpPr/>
          <p:nvPr/>
        </p:nvSpPr>
        <p:spPr>
          <a:xfrm>
            <a:off x="5384169" y="3903121"/>
            <a:ext cx="1214323" cy="1"/>
          </a:xfrm>
          <a:prstGeom prst="line">
            <a:avLst/>
          </a:prstGeom>
          <a:ln w="7600">
            <a:solidFill>
              <a:srgbClr val="244B4E"/>
            </a:solidFill>
            <a:bevel/>
            <a:tailEnd type="stealth"/>
          </a:ln>
        </p:spPr>
        <p:txBody>
          <a:bodyPr lIns="45719" rIns="45719"/>
          <a:lstStyle/>
          <a:p>
            <a:endParaRPr/>
          </a:p>
        </p:txBody>
      </p:sp>
      <p:sp>
        <p:nvSpPr>
          <p:cNvPr id="274" name="Shape 274"/>
          <p:cNvSpPr/>
          <p:nvPr/>
        </p:nvSpPr>
        <p:spPr>
          <a:xfrm>
            <a:off x="5384169" y="4991887"/>
            <a:ext cx="1214325" cy="1"/>
          </a:xfrm>
          <a:prstGeom prst="line">
            <a:avLst/>
          </a:prstGeom>
          <a:ln w="7600">
            <a:solidFill>
              <a:srgbClr val="244B4E"/>
            </a:solidFill>
            <a:bevel/>
            <a:tailEnd type="stealth"/>
          </a:ln>
        </p:spPr>
        <p:txBody>
          <a:bodyPr lIns="45719" rIns="45719"/>
          <a:lstStyle/>
          <a:p>
            <a:endParaRPr/>
          </a:p>
        </p:txBody>
      </p:sp>
    </p:spTree>
  </p:cSld>
  <p:clrMapOvr>
    <a:masterClrMapping/>
  </p:clrMapOvr>
  <p:transition spd="slow"/>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61</TotalTime>
  <Words>484</Words>
  <Application>Microsoft Macintosh PowerPoint</Application>
  <PresentationFormat>Widescreen</PresentationFormat>
  <Paragraphs>90</Paragraphs>
  <Slides>7</Slides>
  <Notes>1</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Trebuchet MS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1</cp:lastModifiedBy>
  <cp:revision>13</cp:revision>
  <dcterms:modified xsi:type="dcterms:W3CDTF">2019-11-23T01:03:05Z</dcterms:modified>
</cp:coreProperties>
</file>